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361" r:id="rId4"/>
    <p:sldId id="281" r:id="rId5"/>
    <p:sldId id="362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289" r:id="rId14"/>
    <p:sldId id="352" r:id="rId15"/>
    <p:sldId id="304" r:id="rId16"/>
    <p:sldId id="305" r:id="rId17"/>
    <p:sldId id="372" r:id="rId18"/>
    <p:sldId id="353" r:id="rId19"/>
    <p:sldId id="269" r:id="rId20"/>
    <p:sldId id="268" r:id="rId21"/>
    <p:sldId id="271" r:id="rId22"/>
    <p:sldId id="273" r:id="rId23"/>
    <p:sldId id="275" r:id="rId24"/>
    <p:sldId id="277" r:id="rId25"/>
    <p:sldId id="363" r:id="rId26"/>
    <p:sldId id="339" r:id="rId27"/>
    <p:sldId id="340" r:id="rId28"/>
    <p:sldId id="341" r:id="rId29"/>
    <p:sldId id="342" r:id="rId30"/>
    <p:sldId id="367" r:id="rId31"/>
    <p:sldId id="369" r:id="rId32"/>
    <p:sldId id="370" r:id="rId33"/>
    <p:sldId id="371" r:id="rId34"/>
    <p:sldId id="343" r:id="rId35"/>
    <p:sldId id="344" r:id="rId36"/>
    <p:sldId id="379" r:id="rId37"/>
    <p:sldId id="345" r:id="rId38"/>
    <p:sldId id="274" r:id="rId39"/>
    <p:sldId id="327" r:id="rId40"/>
    <p:sldId id="279" r:id="rId41"/>
    <p:sldId id="346" r:id="rId42"/>
    <p:sldId id="348" r:id="rId43"/>
    <p:sldId id="347" r:id="rId44"/>
    <p:sldId id="378" r:id="rId45"/>
    <p:sldId id="280" r:id="rId46"/>
    <p:sldId id="349" r:id="rId47"/>
    <p:sldId id="333" r:id="rId48"/>
    <p:sldId id="358" r:id="rId49"/>
    <p:sldId id="332" r:id="rId50"/>
    <p:sldId id="331" r:id="rId51"/>
    <p:sldId id="330" r:id="rId52"/>
    <p:sldId id="360" r:id="rId53"/>
    <p:sldId id="359" r:id="rId54"/>
    <p:sldId id="329" r:id="rId55"/>
    <p:sldId id="328" r:id="rId56"/>
    <p:sldId id="364" r:id="rId57"/>
    <p:sldId id="376" r:id="rId58"/>
    <p:sldId id="377" r:id="rId59"/>
    <p:sldId id="365" r:id="rId60"/>
    <p:sldId id="317" r:id="rId61"/>
    <p:sldId id="337" r:id="rId62"/>
    <p:sldId id="375" r:id="rId63"/>
    <p:sldId id="313" r:id="rId64"/>
  </p:sldIdLst>
  <p:sldSz cx="12192000" cy="6858000"/>
  <p:notesSz cx="6858000" cy="9144000"/>
  <p:embeddedFontLst>
    <p:embeddedFont>
      <p:font typeface="Galmuri9 Regular" panose="020B0604020202020204" charset="-128"/>
      <p:regular r:id="rId65"/>
    </p:embeddedFont>
    <p:embeddedFont>
      <p:font typeface="Neo둥근모" panose="020B0604020202020204" charset="-127"/>
      <p:regular r:id="rId66"/>
    </p:embeddedFont>
    <p:embeddedFont>
      <p:font typeface="Malgun Gothic" panose="020B0503020000020004" pitchFamily="34" charset="-127"/>
      <p:regular r:id="rId67"/>
      <p:bold r:id="rId68"/>
    </p:embeddedFont>
    <p:embeddedFont>
      <p:font typeface="Malgun Gothic" panose="020B0503020000020004" pitchFamily="34" charset="-127"/>
      <p:regular r:id="rId67"/>
      <p:bold r:id="rId68"/>
    </p:embeddedFont>
    <p:embeddedFont>
      <p:font typeface="나눔고딕 ExtraBold" pitchFamily="2" charset="-127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55C98-4997-BB59-9918-A6160F8390C8}" v="22" dt="2022-10-06T04:34:05.806"/>
    <p1510:client id="{391E91F1-1E94-5982-A75C-3B82A57CD060}" v="592" vWet="593" dt="2022-10-06T14:54:16.238"/>
    <p1510:client id="{C4BE2D81-3D4B-4154-A899-98F44B76512F}" v="2529" dt="2022-10-06T14:54:23.935"/>
    <p1510:client id="{C71C1BFC-62D0-BD7D-E01B-7D8AE83C1BB6}" v="19" dt="2022-10-07T02:15:2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2" autoAdjust="0"/>
  </p:normalViewPr>
  <p:slideViewPr>
    <p:cSldViewPr snapToGrid="0">
      <p:cViewPr varScale="1">
        <p:scale>
          <a:sx n="73" d="100"/>
          <a:sy n="73" d="100"/>
        </p:scale>
        <p:origin x="9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정민" userId="S::chaeaok@hanyang.ac.kr::015d0aff-fbcd-4f39-ac53-370c25c6dd97" providerId="AD" clId="Web-{C71C1BFC-62D0-BD7D-E01B-7D8AE83C1BB6}"/>
    <pc:docChg chg="modSld">
      <pc:chgData name="김정민" userId="S::chaeaok@hanyang.ac.kr::015d0aff-fbcd-4f39-ac53-370c25c6dd97" providerId="AD" clId="Web-{C71C1BFC-62D0-BD7D-E01B-7D8AE83C1BB6}" dt="2022-10-07T02:15:25.092" v="14" actId="1076"/>
      <pc:docMkLst>
        <pc:docMk/>
      </pc:docMkLst>
      <pc:sldChg chg="modSp">
        <pc:chgData name="김정민" userId="S::chaeaok@hanyang.ac.kr::015d0aff-fbcd-4f39-ac53-370c25c6dd97" providerId="AD" clId="Web-{C71C1BFC-62D0-BD7D-E01B-7D8AE83C1BB6}" dt="2022-10-07T02:10:53.270" v="5" actId="20577"/>
        <pc:sldMkLst>
          <pc:docMk/>
          <pc:sldMk cId="2763406200" sldId="257"/>
        </pc:sldMkLst>
        <pc:spChg chg="mod">
          <ac:chgData name="김정민" userId="S::chaeaok@hanyang.ac.kr::015d0aff-fbcd-4f39-ac53-370c25c6dd97" providerId="AD" clId="Web-{C71C1BFC-62D0-BD7D-E01B-7D8AE83C1BB6}" dt="2022-10-07T02:10:53.270" v="5" actId="20577"/>
          <ac:spMkLst>
            <pc:docMk/>
            <pc:sldMk cId="2763406200" sldId="257"/>
            <ac:spMk id="7" creationId="{0B6BDF91-38F6-8372-C2AB-F550BC558A40}"/>
          </ac:spMkLst>
        </pc:spChg>
      </pc:sldChg>
      <pc:sldChg chg="addSp modSp">
        <pc:chgData name="김정민" userId="S::chaeaok@hanyang.ac.kr::015d0aff-fbcd-4f39-ac53-370c25c6dd97" providerId="AD" clId="Web-{C71C1BFC-62D0-BD7D-E01B-7D8AE83C1BB6}" dt="2022-10-07T02:13:51.933" v="9" actId="1076"/>
        <pc:sldMkLst>
          <pc:docMk/>
          <pc:sldMk cId="1558752466" sldId="330"/>
        </pc:sldMkLst>
        <pc:spChg chg="add mod">
          <ac:chgData name="김정민" userId="S::chaeaok@hanyang.ac.kr::015d0aff-fbcd-4f39-ac53-370c25c6dd97" providerId="AD" clId="Web-{C71C1BFC-62D0-BD7D-E01B-7D8AE83C1BB6}" dt="2022-10-07T02:13:49.292" v="8" actId="14100"/>
          <ac:spMkLst>
            <pc:docMk/>
            <pc:sldMk cId="1558752466" sldId="330"/>
            <ac:spMk id="7" creationId="{027F2674-C510-5D2B-F084-2BFC1A78D401}"/>
          </ac:spMkLst>
        </pc:spChg>
        <pc:spChg chg="mod">
          <ac:chgData name="김정민" userId="S::chaeaok@hanyang.ac.kr::015d0aff-fbcd-4f39-ac53-370c25c6dd97" providerId="AD" clId="Web-{C71C1BFC-62D0-BD7D-E01B-7D8AE83C1BB6}" dt="2022-10-07T02:13:51.933" v="9" actId="1076"/>
          <ac:spMkLst>
            <pc:docMk/>
            <pc:sldMk cId="1558752466" sldId="330"/>
            <ac:spMk id="28" creationId="{34D552D1-CA5F-5516-B9A8-6261CA32EEDC}"/>
          </ac:spMkLst>
        </pc:spChg>
      </pc:sldChg>
      <pc:sldChg chg="modSp">
        <pc:chgData name="김정민" userId="S::chaeaok@hanyang.ac.kr::015d0aff-fbcd-4f39-ac53-370c25c6dd97" providerId="AD" clId="Web-{C71C1BFC-62D0-BD7D-E01B-7D8AE83C1BB6}" dt="2022-10-07T02:15:25.092" v="14" actId="1076"/>
        <pc:sldMkLst>
          <pc:docMk/>
          <pc:sldMk cId="598913017" sldId="331"/>
        </pc:sldMkLst>
        <pc:picChg chg="mod">
          <ac:chgData name="김정민" userId="S::chaeaok@hanyang.ac.kr::015d0aff-fbcd-4f39-ac53-370c25c6dd97" providerId="AD" clId="Web-{C71C1BFC-62D0-BD7D-E01B-7D8AE83C1BB6}" dt="2022-10-07T02:15:25.092" v="14" actId="1076"/>
          <ac:picMkLst>
            <pc:docMk/>
            <pc:sldMk cId="598913017" sldId="331"/>
            <ac:picMk id="25" creationId="{7816BE4B-651B-09C0-EBFB-5E0676DDCF17}"/>
          </ac:picMkLst>
        </pc:picChg>
      </pc:sldChg>
      <pc:sldChg chg="modSp">
        <pc:chgData name="김정민" userId="S::chaeaok@hanyang.ac.kr::015d0aff-fbcd-4f39-ac53-370c25c6dd97" providerId="AD" clId="Web-{C71C1BFC-62D0-BD7D-E01B-7D8AE83C1BB6}" dt="2022-10-07T02:10:15.535" v="3" actId="14100"/>
        <pc:sldMkLst>
          <pc:docMk/>
          <pc:sldMk cId="557712224" sldId="344"/>
        </pc:sldMkLst>
        <pc:picChg chg="mod">
          <ac:chgData name="김정민" userId="S::chaeaok@hanyang.ac.kr::015d0aff-fbcd-4f39-ac53-370c25c6dd97" providerId="AD" clId="Web-{C71C1BFC-62D0-BD7D-E01B-7D8AE83C1BB6}" dt="2022-10-07T02:10:15.535" v="3" actId="14100"/>
          <ac:picMkLst>
            <pc:docMk/>
            <pc:sldMk cId="557712224" sldId="344"/>
            <ac:picMk id="18" creationId="{755A0A2D-6669-5519-7E2E-A9B9D46D3D19}"/>
          </ac:picMkLst>
        </pc:picChg>
      </pc:sldChg>
      <pc:sldChg chg="addSp modSp">
        <pc:chgData name="김정민" userId="S::chaeaok@hanyang.ac.kr::015d0aff-fbcd-4f39-ac53-370c25c6dd97" providerId="AD" clId="Web-{C71C1BFC-62D0-BD7D-E01B-7D8AE83C1BB6}" dt="2022-10-07T02:14:04.980" v="13" actId="1076"/>
        <pc:sldMkLst>
          <pc:docMk/>
          <pc:sldMk cId="2406338718" sldId="360"/>
        </pc:sldMkLst>
        <pc:spChg chg="add mod">
          <ac:chgData name="김정민" userId="S::chaeaok@hanyang.ac.kr::015d0aff-fbcd-4f39-ac53-370c25c6dd97" providerId="AD" clId="Web-{C71C1BFC-62D0-BD7D-E01B-7D8AE83C1BB6}" dt="2022-10-07T02:14:00.636" v="12" actId="14100"/>
          <ac:spMkLst>
            <pc:docMk/>
            <pc:sldMk cId="2406338718" sldId="360"/>
            <ac:spMk id="18" creationId="{AF07BE93-B4D7-3475-A946-C72C11A76234}"/>
          </ac:spMkLst>
        </pc:spChg>
        <pc:spChg chg="mod">
          <ac:chgData name="김정민" userId="S::chaeaok@hanyang.ac.kr::015d0aff-fbcd-4f39-ac53-370c25c6dd97" providerId="AD" clId="Web-{C71C1BFC-62D0-BD7D-E01B-7D8AE83C1BB6}" dt="2022-10-07T02:14:04.980" v="13" actId="1076"/>
          <ac:spMkLst>
            <pc:docMk/>
            <pc:sldMk cId="2406338718" sldId="360"/>
            <ac:spMk id="30" creationId="{1D4D21BF-B0D4-3DAE-BE43-83C5895E01B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1B3D9-05D1-46AD-C52F-76703EB48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76CBF7-FB19-6676-958F-959AB7435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3337D7-E90E-6350-8B55-10E6C479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3A4DF-A3AC-4A84-F107-426A938D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AF3AEC-05C2-64C4-3817-918FABC7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366B3-F3DB-F323-8E12-AD2153C1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061269-A358-5E5A-E58A-9252D18FC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64856-D687-F361-EA2C-4C14C600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EE296-1DC8-648C-4703-FBB38546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1C1D2-B888-ACA2-7683-417BE569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52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18D154-CD4B-8FD3-1D02-0A7F381E9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1326AA-76A4-49AB-8C09-6BC9CFE1C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3A08E-0C24-F23D-41CB-3F902D676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067CE-8618-007A-BADC-07C919D3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75DBE7-8713-CBF7-F373-10FFF33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48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AF5AB-E723-5DAA-E054-D32BFBF7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ABFB43-90E1-4FA3-C2FB-E410BDB3E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699AA-C064-BF69-79C6-0EC70687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D92B6-9122-1D79-6568-D5034E47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E384C9-E48C-43A2-CCFB-6A80A6C8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50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4EDE4-B98F-2429-295B-8B4A3A5B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FAE527-1BC6-27A2-9B11-B0F7D360E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8B56D-EB0C-5548-352C-23BBC7D5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6FF59-A5B7-CB48-C4C1-420AED01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F9DD3-7908-6678-765D-09685D7E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49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746F5-5592-8933-A84F-197BDD54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28FDD-2E63-9BF5-945F-405256A83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9C4903-F8C9-608A-158F-B5B406C98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8D9477-753E-DE52-F68B-DF3B33F0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6ABB24-D3AD-4119-21F7-14E6F90A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2D3B4B-64D9-B7BE-9222-B7ABE302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68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339F2-CD0D-BBA1-738E-81D0A2C8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A171E-F7C7-6123-92B6-66CE0962C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6CE850-B11B-D5FC-A7CD-8A7942A25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D2E407-6AC8-0F35-3601-661C27C19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62DA6B-B0CA-1CA7-3153-0E540D030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8D89C2-C4FF-E7E7-5636-AE4FB1AD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885685-7D44-DB57-26BB-634579939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FD9A5B-2AA5-D5A9-9DDA-3B852F18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21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66FCE-ED34-665C-6503-CFEE8938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733859-68BF-02F3-8239-BB02D694C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345015-38FF-A1B2-552C-8EA84E2CF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CECDBA-3DC4-3653-6314-1E638D55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78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05DCC5-1D41-228B-9D99-1C04EF7B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A0CA19-7A50-C2A2-2BB4-FFF14C348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6F78A8-50F0-DB6F-CDEF-FCDC6348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57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BBC83-0377-1F7F-8DF2-E2DD0FF77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3962C-5E38-3374-98E8-64EAD8DAB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83D6C2-6B12-BDB3-365A-E1B572513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B94232-C4D5-E328-5B07-A2B0DEDB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88F62A-741C-DC59-5946-995B0EE0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2E1A05-AC70-6ABD-0421-94AC931D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81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DDA75-6C53-3C6F-2DC4-230350C3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221A56-55A4-1EBB-81BF-3964F3860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3AE4EB-0AF4-2875-A1DC-0D1F17A7E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27D80E-4C18-B5BF-F292-18704BDF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C1CB3-7443-9B26-8FC6-7B6E1742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D9980C-9538-82BD-87D9-B9EE7DB8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5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8B35C5-F400-2F9A-ECF2-889386ED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781D4-FB6F-0066-E69E-66C4750AE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486C1-0207-B271-CB3F-124CB7A3C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0EFB1-4D27-4C4C-A208-8EF7D7188365}" type="datetimeFigureOut">
              <a:rPr lang="ko-KR" altLang="en-US" smtClean="0"/>
              <a:t>2022-10-06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CC294-8ED1-ED7A-2BB2-D57415D2F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4C405-587D-14A8-F137-1BFA3710A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85A64-7FEC-4270-8C04-E411C0E1C32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02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1.gif"/><Relationship Id="rId2" Type="http://schemas.openxmlformats.org/officeDocument/2006/relationships/image" Target="../media/image11.pn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5" Type="http://schemas.openxmlformats.org/officeDocument/2006/relationships/image" Target="../media/image29.gif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4.png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9.png"/><Relationship Id="rId5" Type="http://schemas.openxmlformats.org/officeDocument/2006/relationships/image" Target="../media/image7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42.png"/><Relationship Id="rId2" Type="http://schemas.openxmlformats.org/officeDocument/2006/relationships/image" Target="../media/image4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37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5.png"/><Relationship Id="rId5" Type="http://schemas.openxmlformats.org/officeDocument/2006/relationships/image" Target="../media/image7.png"/><Relationship Id="rId1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43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9.png"/><Relationship Id="rId5" Type="http://schemas.openxmlformats.org/officeDocument/2006/relationships/image" Target="../media/image7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4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0" Type="http://schemas.openxmlformats.org/officeDocument/2006/relationships/image" Target="../media/image59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40.png"/><Relationship Id="rId1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63.png"/><Relationship Id="rId5" Type="http://schemas.openxmlformats.org/officeDocument/2006/relationships/image" Target="../media/image7.png"/><Relationship Id="rId10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0" Type="http://schemas.openxmlformats.org/officeDocument/2006/relationships/image" Target="../media/image64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microsoft.com/office/2007/relationships/hdphoto" Target="../media/hdphoto1.wdp"/><Relationship Id="rId1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69.png"/><Relationship Id="rId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0.png"/><Relationship Id="rId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74.png"/><Relationship Id="rId2" Type="http://schemas.openxmlformats.org/officeDocument/2006/relationships/image" Target="../media/image4.png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3.png"/><Relationship Id="rId5" Type="http://schemas.openxmlformats.org/officeDocument/2006/relationships/image" Target="../media/image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.png"/><Relationship Id="rId9" Type="http://schemas.microsoft.com/office/2007/relationships/hdphoto" Target="../media/hdphoto1.wdp"/><Relationship Id="rId1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9.png"/><Relationship Id="rId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0" Type="http://schemas.openxmlformats.org/officeDocument/2006/relationships/image" Target="../media/image80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81.png"/><Relationship Id="rId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8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84.png"/><Relationship Id="rId5" Type="http://schemas.openxmlformats.org/officeDocument/2006/relationships/image" Target="../media/image7.png"/><Relationship Id="rId10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82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0" Type="http://schemas.openxmlformats.org/officeDocument/2006/relationships/image" Target="../media/image88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0" Type="http://schemas.openxmlformats.org/officeDocument/2006/relationships/image" Target="../media/image89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90.png"/><Relationship Id="rId5" Type="http://schemas.openxmlformats.org/officeDocument/2006/relationships/image" Target="../media/image7.png"/><Relationship Id="rId10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9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93.png"/><Relationship Id="rId4" Type="http://schemas.openxmlformats.org/officeDocument/2006/relationships/image" Target="../media/image5.png"/><Relationship Id="rId9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97.png"/><Relationship Id="rId5" Type="http://schemas.openxmlformats.org/officeDocument/2006/relationships/image" Target="../media/image7.png"/><Relationship Id="rId10" Type="http://schemas.openxmlformats.org/officeDocument/2006/relationships/image" Target="../media/image96.png"/><Relationship Id="rId4" Type="http://schemas.openxmlformats.org/officeDocument/2006/relationships/image" Target="../media/image6.png"/><Relationship Id="rId9" Type="http://schemas.openxmlformats.org/officeDocument/2006/relationships/image" Target="../media/image95.png"/><Relationship Id="rId1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9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10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pgtd.tistory.com/224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blog.naver.com/sounddownload/221289905470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www.youtube.com/watch?v=-24jQgoFzLk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m.blog.naver.com/PostView.naver?isHttpsRedirect=true&amp;blogId=dbsgmlxo5420&amp;logNo=140207334140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2.jpe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0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www.youtube.com/watch?v=l-GUfEJcTH4&amp;list=PLX5fBCkxJmm3nAalPU6gGfRIFLlghRuYy&amp;index=8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watch?v=Lh-cc5qzDqk&amp;t=19s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0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629150-E656-C975-81B9-792B3844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BDF91-38F6-8372-C2AB-F550BC558A40}"/>
              </a:ext>
            </a:extLst>
          </p:cNvPr>
          <p:cNvSpPr txBox="1"/>
          <p:nvPr/>
        </p:nvSpPr>
        <p:spPr>
          <a:xfrm>
            <a:off x="7576069" y="5640039"/>
            <a:ext cx="4448431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atin typeface="Galmuri9 Regular"/>
                <a:ea typeface="Galmuri9 Regular"/>
                <a:cs typeface="둥근모꼴" panose="020B0500000000000000" pitchFamily="50" charset="-127"/>
              </a:rPr>
              <a:t>  64팀 스트리트 에리카 파이터</a:t>
            </a:r>
            <a:endParaRPr lang="en-US" altLang="ko-KR" sz="2000" b="1" dirty="0">
              <a:latin typeface="Galmuri9 Regular"/>
              <a:ea typeface="Galmuri9 Regular"/>
              <a:cs typeface="둥근모꼴" panose="020B0500000000000000" pitchFamily="50" charset="-127"/>
            </a:endParaRPr>
          </a:p>
          <a:p>
            <a:pPr algn="r"/>
            <a:r>
              <a:rPr lang="ko-KR" altLang="en-US" dirty="0">
                <a:latin typeface="Neo둥근모"/>
                <a:ea typeface="Neo둥근모"/>
                <a:cs typeface="둥근모꼴" panose="020B0500000000000000" pitchFamily="50" charset="-127"/>
              </a:rPr>
              <a:t>팀장 소프트웨어학부 2019041094 김정민</a:t>
            </a:r>
            <a:endParaRPr lang="ko-KR" dirty="0">
              <a:latin typeface="맑은 고딕"/>
              <a:ea typeface="맑은 고딕"/>
            </a:endParaRPr>
          </a:p>
          <a:p>
            <a:pPr algn="r"/>
            <a:r>
              <a:rPr lang="ko-KR" altLang="en-US" dirty="0">
                <a:latin typeface="Neo둥근모"/>
                <a:ea typeface="Neo둥근모"/>
                <a:cs typeface="둥근모꼴" panose="020B0500000000000000" pitchFamily="50" charset="-127"/>
              </a:rPr>
              <a:t>팀원 소프트웨어학부 2019054693 강예원</a:t>
            </a:r>
            <a:endParaRPr lang="en-US" altLang="ko-KR" dirty="0">
              <a:latin typeface="Neo둥근모"/>
              <a:ea typeface="Neo둥근모"/>
              <a:cs typeface="둥근모꼴" panose="020B05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4B1E712-5B39-0C90-22E8-BAC92E409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25" y="1552575"/>
            <a:ext cx="6337950" cy="42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0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203A0DF-AD32-3691-C549-55CF1068A6B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26" y="1119874"/>
            <a:ext cx="7775472" cy="4463594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BF304E-0B8D-BE89-8C58-AD8BC1C8F207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2386B9-C440-A825-5897-82A202E7D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20" name="그림 1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9ABA7314-7682-C47C-7B10-BCE9DB04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72CF3E-C13C-2BD5-5AB0-10A3F9749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22" name="그림 2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EBA28E0B-B756-2D1E-4708-29500B7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091028F-0DFD-81D6-87C9-1E385081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578C02-C1C8-5173-FA7E-A31865BD6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BA87DF7-FF09-A386-B6DE-31A0FCA9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6923B7D-B3BD-63E9-E8E8-C2F329FF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1825A5-6362-AB4B-01D7-11E6D18582C7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28AEDF-0762-7711-7057-2E390593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27A873-A8EC-A84F-449A-645B255EE129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02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233015-6658-88F6-0945-C29BC06509E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게임 소개 </a:t>
            </a:r>
            <a:r>
              <a:rPr lang="en-US" altLang="ko-KR" sz="2500" dirty="0">
                <a:latin typeface="Neo둥근모" panose="02010509060201040203" pitchFamily="1" charset="-127"/>
                <a:ea typeface="Neo둥근모"/>
              </a:rPr>
              <a:t>- </a:t>
            </a:r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스토리 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68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C048880-26D2-4C6C-B70E-0A071F6D321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64" y="1099211"/>
            <a:ext cx="7775472" cy="4463594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BF304E-0B8D-BE89-8C58-AD8BC1C8F207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2386B9-C440-A825-5897-82A202E7D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20" name="그림 1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9ABA7314-7682-C47C-7B10-BCE9DB04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72CF3E-C13C-2BD5-5AB0-10A3F9749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22" name="그림 2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EBA28E0B-B756-2D1E-4708-29500B7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091028F-0DFD-81D6-87C9-1E385081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578C02-C1C8-5173-FA7E-A31865BD6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BA87DF7-FF09-A386-B6DE-31A0FCA9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6923B7D-B3BD-63E9-E8E8-C2F329FF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1825A5-6362-AB4B-01D7-11E6D18582C7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28AEDF-0762-7711-7057-2E390593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27A873-A8EC-A84F-449A-645B255EE129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02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233015-6658-88F6-0945-C29BC06509E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게임 소개 </a:t>
            </a:r>
            <a:r>
              <a:rPr lang="en-US" altLang="ko-KR" sz="2500" dirty="0">
                <a:latin typeface="Neo둥근모" panose="02010509060201040203" pitchFamily="1" charset="-127"/>
                <a:ea typeface="Neo둥근모"/>
              </a:rPr>
              <a:t>- </a:t>
            </a:r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스토리 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61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9D7A4D-031C-A12A-2F4F-554540BB2C4D}"/>
              </a:ext>
            </a:extLst>
          </p:cNvPr>
          <p:cNvSpPr/>
          <p:nvPr/>
        </p:nvSpPr>
        <p:spPr>
          <a:xfrm>
            <a:off x="1509955" y="1181231"/>
            <a:ext cx="9172087" cy="4622966"/>
          </a:xfrm>
          <a:prstGeom prst="roundRect">
            <a:avLst>
              <a:gd name="adj" fmla="val 1950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02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777406-AA6B-7847-F998-C7C5D152DB49}"/>
              </a:ext>
            </a:extLst>
          </p:cNvPr>
          <p:cNvSpPr txBox="1"/>
          <p:nvPr/>
        </p:nvSpPr>
        <p:spPr>
          <a:xfrm>
            <a:off x="2347644" y="1824895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적</a:t>
            </a:r>
          </a:p>
        </p:txBody>
      </p:sp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9280B34-BD5B-9DBE-7988-F3BD05DD4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19" y="1733954"/>
            <a:ext cx="809625" cy="762000"/>
          </a:xfrm>
          <a:prstGeom prst="rect">
            <a:avLst/>
          </a:prstGeom>
        </p:spPr>
      </p:pic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D091E6D-7A02-E6A5-DD46-2A5ED24B7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15" y="1699408"/>
            <a:ext cx="952500" cy="952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571706-FDB9-6D75-04EE-60AA2A83E051}"/>
              </a:ext>
            </a:extLst>
          </p:cNvPr>
          <p:cNvSpPr txBox="1"/>
          <p:nvPr/>
        </p:nvSpPr>
        <p:spPr>
          <a:xfrm>
            <a:off x="2206576" y="334986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무기</a:t>
            </a:r>
          </a:p>
        </p:txBody>
      </p:sp>
      <p:pic>
        <p:nvPicPr>
          <p:cNvPr id="22" name="그림 2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9DA15FB-1DE7-44F3-6219-8D4A82C3F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00" y="4552830"/>
            <a:ext cx="762000" cy="76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8DF170-AB94-9B08-127F-939C33726023}"/>
              </a:ext>
            </a:extLst>
          </p:cNvPr>
          <p:cNvSpPr txBox="1"/>
          <p:nvPr/>
        </p:nvSpPr>
        <p:spPr>
          <a:xfrm>
            <a:off x="2065511" y="4718385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아이템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4332EE5-C67A-CFF9-B54C-7E407AB0D1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71" y="4619846"/>
            <a:ext cx="627961" cy="6279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FDAF35-456A-6690-9174-1DE38B5D6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00" y="4602617"/>
            <a:ext cx="785328" cy="67313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D2648A9-6BFE-B9CD-2099-3D3422460F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8" y="4665021"/>
            <a:ext cx="645135" cy="537613"/>
          </a:xfrm>
          <a:prstGeom prst="rect">
            <a:avLst/>
          </a:prstGeom>
        </p:spPr>
      </p:pic>
      <p:pic>
        <p:nvPicPr>
          <p:cNvPr id="34" name="그림 33" descr="연체동물, 무척추동물이(가) 표시된 사진&#10;&#10;자동 생성된 설명">
            <a:extLst>
              <a:ext uri="{FF2B5EF4-FFF2-40B4-BE49-F238E27FC236}">
                <a16:creationId xmlns:a16="http://schemas.microsoft.com/office/drawing/2014/main" id="{8F154109-F973-CE61-91F5-A0D6AACED9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98" y="2953562"/>
            <a:ext cx="1124702" cy="148256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A9720DD-D1A8-BBCE-1D05-982E029D33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36" y="3018976"/>
            <a:ext cx="920618" cy="109689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69D038-77A1-1575-FFBA-56F67DBD4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82" y="1587670"/>
            <a:ext cx="409322" cy="1064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D5B448-57D7-9000-BD2E-6EA967CC1EF4}"/>
              </a:ext>
            </a:extLst>
          </p:cNvPr>
          <p:cNvSpPr txBox="1"/>
          <p:nvPr/>
        </p:nvSpPr>
        <p:spPr>
          <a:xfrm>
            <a:off x="7245999" y="182489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플레이어</a:t>
            </a: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E936B182-BEE4-6E4E-73E9-E875951A2D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85696" y="4552830"/>
            <a:ext cx="762000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042B0-D7F2-1633-7195-5A98214BC6F1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게임 소개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27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9D7A4D-031C-A12A-2F4F-554540BB2C4D}"/>
              </a:ext>
            </a:extLst>
          </p:cNvPr>
          <p:cNvSpPr/>
          <p:nvPr/>
        </p:nvSpPr>
        <p:spPr>
          <a:xfrm>
            <a:off x="1509955" y="1181231"/>
            <a:ext cx="9172087" cy="4622966"/>
          </a:xfrm>
          <a:prstGeom prst="roundRect">
            <a:avLst>
              <a:gd name="adj" fmla="val 1950"/>
            </a:avLst>
          </a:prstGeom>
          <a:solidFill>
            <a:srgbClr val="DAE3F3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02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 panose="02010509060201040203" pitchFamily="1" charset="-127"/>
              </a:rPr>
              <a:t>게임 소개 </a:t>
            </a:r>
            <a:r>
              <a:rPr lang="en-US" altLang="ko-KR" sz="2500" dirty="0">
                <a:latin typeface="Neo둥근모" panose="02010509060201040203" pitchFamily="1" charset="-127"/>
                <a:ea typeface="Neo둥근모" panose="02010509060201040203" pitchFamily="1" charset="-127"/>
              </a:rPr>
              <a:t>- </a:t>
            </a:r>
            <a:r>
              <a:rPr lang="ko-KR" altLang="en-US" sz="2500" dirty="0">
                <a:latin typeface="Neo둥근모" panose="02010509060201040203" pitchFamily="1" charset="-127"/>
                <a:ea typeface="Neo둥근모" panose="02010509060201040203" pitchFamily="1" charset="-127"/>
              </a:rPr>
              <a:t>조작법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4B1EC5A-B12B-B0CE-5AC3-89CC85C20202}"/>
              </a:ext>
            </a:extLst>
          </p:cNvPr>
          <p:cNvGrpSpPr/>
          <p:nvPr/>
        </p:nvGrpSpPr>
        <p:grpSpPr>
          <a:xfrm>
            <a:off x="8203354" y="4873066"/>
            <a:ext cx="583475" cy="583475"/>
            <a:chOff x="3634589" y="4970075"/>
            <a:chExt cx="583475" cy="583475"/>
          </a:xfrm>
        </p:grpSpPr>
        <p:sp>
          <p:nvSpPr>
            <p:cNvPr id="18" name="사각형: 빗면 17">
              <a:extLst>
                <a:ext uri="{FF2B5EF4-FFF2-40B4-BE49-F238E27FC236}">
                  <a16:creationId xmlns:a16="http://schemas.microsoft.com/office/drawing/2014/main" id="{35AA7E60-F744-46A8-B990-358C9642F8F5}"/>
                </a:ext>
              </a:extLst>
            </p:cNvPr>
            <p:cNvSpPr/>
            <p:nvPr/>
          </p:nvSpPr>
          <p:spPr>
            <a:xfrm>
              <a:off x="3634589" y="4970075"/>
              <a:ext cx="583475" cy="583475"/>
            </a:xfrm>
            <a:prstGeom prst="beve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BDAFC6AB-118E-835F-A538-FA716F951C60}"/>
                </a:ext>
              </a:extLst>
            </p:cNvPr>
            <p:cNvSpPr/>
            <p:nvPr/>
          </p:nvSpPr>
          <p:spPr>
            <a:xfrm>
              <a:off x="3818972" y="5143157"/>
              <a:ext cx="276057" cy="237309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66FBEA9-3CFE-923C-24C2-FDA722F3EEE9}"/>
              </a:ext>
            </a:extLst>
          </p:cNvPr>
          <p:cNvGrpSpPr/>
          <p:nvPr/>
        </p:nvGrpSpPr>
        <p:grpSpPr>
          <a:xfrm>
            <a:off x="6908642" y="4873064"/>
            <a:ext cx="583475" cy="583475"/>
            <a:chOff x="2210249" y="4970075"/>
            <a:chExt cx="583475" cy="583475"/>
          </a:xfrm>
        </p:grpSpPr>
        <p:sp>
          <p:nvSpPr>
            <p:cNvPr id="4" name="사각형: 빗면 3">
              <a:extLst>
                <a:ext uri="{FF2B5EF4-FFF2-40B4-BE49-F238E27FC236}">
                  <a16:creationId xmlns:a16="http://schemas.microsoft.com/office/drawing/2014/main" id="{9F71AF04-2D04-2B59-C6C9-CA8FED799B99}"/>
                </a:ext>
              </a:extLst>
            </p:cNvPr>
            <p:cNvSpPr/>
            <p:nvPr/>
          </p:nvSpPr>
          <p:spPr>
            <a:xfrm>
              <a:off x="2210249" y="4970075"/>
              <a:ext cx="583475" cy="583475"/>
            </a:xfrm>
            <a:prstGeom prst="beve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EACE2553-20F0-135E-C67B-373B2525DB2D}"/>
                </a:ext>
              </a:extLst>
            </p:cNvPr>
            <p:cNvSpPr/>
            <p:nvPr/>
          </p:nvSpPr>
          <p:spPr>
            <a:xfrm rot="10800000">
              <a:off x="2363957" y="5143157"/>
              <a:ext cx="276057" cy="237309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01ACFF8-4F2C-9970-4067-3445B14A21AE}"/>
              </a:ext>
            </a:extLst>
          </p:cNvPr>
          <p:cNvGrpSpPr/>
          <p:nvPr/>
        </p:nvGrpSpPr>
        <p:grpSpPr>
          <a:xfrm>
            <a:off x="7555999" y="4232468"/>
            <a:ext cx="583475" cy="583475"/>
            <a:chOff x="6464387" y="4615139"/>
            <a:chExt cx="583475" cy="583475"/>
          </a:xfrm>
        </p:grpSpPr>
        <p:sp>
          <p:nvSpPr>
            <p:cNvPr id="20" name="사각형: 빗면 19">
              <a:extLst>
                <a:ext uri="{FF2B5EF4-FFF2-40B4-BE49-F238E27FC236}">
                  <a16:creationId xmlns:a16="http://schemas.microsoft.com/office/drawing/2014/main" id="{D4B54ACB-AF99-F0FA-F46F-ED3857C42446}"/>
                </a:ext>
              </a:extLst>
            </p:cNvPr>
            <p:cNvSpPr/>
            <p:nvPr/>
          </p:nvSpPr>
          <p:spPr>
            <a:xfrm>
              <a:off x="6464387" y="4615139"/>
              <a:ext cx="583475" cy="583475"/>
            </a:xfrm>
            <a:prstGeom prst="beve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85BEF910-65C2-24EB-3643-A4B3D25BC142}"/>
                </a:ext>
              </a:extLst>
            </p:cNvPr>
            <p:cNvSpPr/>
            <p:nvPr/>
          </p:nvSpPr>
          <p:spPr>
            <a:xfrm rot="16200000">
              <a:off x="6626804" y="4788221"/>
              <a:ext cx="276057" cy="237309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사각형: 빗면 34">
            <a:extLst>
              <a:ext uri="{FF2B5EF4-FFF2-40B4-BE49-F238E27FC236}">
                <a16:creationId xmlns:a16="http://schemas.microsoft.com/office/drawing/2014/main" id="{7BA30797-B89C-416D-7A26-0D88926AB0E8}"/>
              </a:ext>
            </a:extLst>
          </p:cNvPr>
          <p:cNvSpPr/>
          <p:nvPr/>
        </p:nvSpPr>
        <p:spPr>
          <a:xfrm>
            <a:off x="2177872" y="1843879"/>
            <a:ext cx="583475" cy="583475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A</a:t>
            </a:r>
            <a:endParaRPr lang="ko-KR" altLang="en-US" sz="2200" b="1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7" name="사각형: 빗면 36">
            <a:extLst>
              <a:ext uri="{FF2B5EF4-FFF2-40B4-BE49-F238E27FC236}">
                <a16:creationId xmlns:a16="http://schemas.microsoft.com/office/drawing/2014/main" id="{A7318855-B550-71CE-EE7D-A515DCA2043A}"/>
              </a:ext>
            </a:extLst>
          </p:cNvPr>
          <p:cNvSpPr/>
          <p:nvPr/>
        </p:nvSpPr>
        <p:spPr>
          <a:xfrm>
            <a:off x="6884516" y="1843879"/>
            <a:ext cx="583475" cy="583475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S</a:t>
            </a:r>
            <a:endParaRPr lang="ko-KR" altLang="en-US" sz="2200" b="1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8" name="사각형: 빗면 37">
            <a:extLst>
              <a:ext uri="{FF2B5EF4-FFF2-40B4-BE49-F238E27FC236}">
                <a16:creationId xmlns:a16="http://schemas.microsoft.com/office/drawing/2014/main" id="{0A4610B5-FF52-5225-2661-80070FBEF131}"/>
              </a:ext>
            </a:extLst>
          </p:cNvPr>
          <p:cNvSpPr/>
          <p:nvPr/>
        </p:nvSpPr>
        <p:spPr>
          <a:xfrm>
            <a:off x="2175289" y="3060414"/>
            <a:ext cx="583475" cy="583475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R</a:t>
            </a:r>
            <a:endParaRPr lang="ko-KR" altLang="en-US" sz="2200" b="1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C3F2FD-4C3B-C4F8-A3A1-4DAB77A7CD7C}"/>
              </a:ext>
            </a:extLst>
          </p:cNvPr>
          <p:cNvSpPr txBox="1"/>
          <p:nvPr/>
        </p:nvSpPr>
        <p:spPr>
          <a:xfrm>
            <a:off x="3037325" y="1920172"/>
            <a:ext cx="2300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방망이로 때리기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C17E51-3D30-4D3C-27AB-2FB818692894}"/>
              </a:ext>
            </a:extLst>
          </p:cNvPr>
          <p:cNvSpPr txBox="1"/>
          <p:nvPr/>
        </p:nvSpPr>
        <p:spPr>
          <a:xfrm>
            <a:off x="7746552" y="1920172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활 쏘기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B52A33-37DB-F7A2-C931-88D678DC0E05}"/>
              </a:ext>
            </a:extLst>
          </p:cNvPr>
          <p:cNvSpPr txBox="1"/>
          <p:nvPr/>
        </p:nvSpPr>
        <p:spPr>
          <a:xfrm>
            <a:off x="3037325" y="3136707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게임 종료 시 다시 시작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FAAA68-81C9-6C89-4D62-6A6C818C4B52}"/>
              </a:ext>
            </a:extLst>
          </p:cNvPr>
          <p:cNvSpPr txBox="1"/>
          <p:nvPr/>
        </p:nvSpPr>
        <p:spPr>
          <a:xfrm>
            <a:off x="5441516" y="4947688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좌측 이동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E166A6-EB74-E0F5-BA1B-FE0E274FCF7D}"/>
              </a:ext>
            </a:extLst>
          </p:cNvPr>
          <p:cNvSpPr txBox="1"/>
          <p:nvPr/>
        </p:nvSpPr>
        <p:spPr>
          <a:xfrm>
            <a:off x="7191145" y="379691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점프하기</a:t>
            </a:r>
          </a:p>
        </p:txBody>
      </p:sp>
      <p:sp>
        <p:nvSpPr>
          <p:cNvPr id="5" name="사각형: 빗면 4">
            <a:extLst>
              <a:ext uri="{FF2B5EF4-FFF2-40B4-BE49-F238E27FC236}">
                <a16:creationId xmlns:a16="http://schemas.microsoft.com/office/drawing/2014/main" id="{3BA9B492-5095-965D-B013-D0EADFE6558B}"/>
              </a:ext>
            </a:extLst>
          </p:cNvPr>
          <p:cNvSpPr/>
          <p:nvPr/>
        </p:nvSpPr>
        <p:spPr>
          <a:xfrm>
            <a:off x="7555998" y="4873066"/>
            <a:ext cx="583475" cy="583475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B4706-F66C-7273-A026-70A9B544E7FF}"/>
              </a:ext>
            </a:extLst>
          </p:cNvPr>
          <p:cNvSpPr txBox="1"/>
          <p:nvPr/>
        </p:nvSpPr>
        <p:spPr>
          <a:xfrm>
            <a:off x="8799708" y="4947688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우측 이동</a:t>
            </a:r>
          </a:p>
        </p:txBody>
      </p:sp>
    </p:spTree>
    <p:extLst>
      <p:ext uri="{BB962C8B-B14F-4D97-AF65-F5344CB8AC3E}">
        <p14:creationId xmlns:p14="http://schemas.microsoft.com/office/powerpoint/2010/main" val="99154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E4727F-8575-6826-EE4D-0C2822CF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1" y="237180"/>
            <a:ext cx="800220" cy="400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C6614-E419-9C40-33B3-8B94CA93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9" y="1394120"/>
            <a:ext cx="800220" cy="4001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A7D7A8-6A0F-24C5-19E3-56F228E57875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A5EE25-0B6F-7A5B-8979-62A809A0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5658A1A-680D-1D08-A057-F529BE1D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2CE37-7C8B-A2E8-C7F4-CAD72B50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2F4E25A-A872-BB22-A162-85F926CD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2F1DAB-3643-57D3-F188-F58BE455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30AC55D-9741-E0CA-3EA6-359D06B0F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4E5B8E1-DCC8-6334-276B-624112EF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17554C-5E4F-45A2-22F6-DD579FB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CB6BE5-C320-32DB-DC0D-A186A70C7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57" y="92442"/>
            <a:ext cx="730584" cy="54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47C43-FCC5-20F1-1F6B-B9A68E3EC8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08" y="1209265"/>
            <a:ext cx="6679784" cy="4439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D6468-3A2E-1311-78C8-EA9B9AA04DF3}"/>
              </a:ext>
            </a:extLst>
          </p:cNvPr>
          <p:cNvSpPr txBox="1"/>
          <p:nvPr/>
        </p:nvSpPr>
        <p:spPr>
          <a:xfrm>
            <a:off x="3836198" y="2122950"/>
            <a:ext cx="4748459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Neo둥근모" panose="02010509060201040203" pitchFamily="1" charset="-127"/>
                <a:ea typeface="Neo둥근모"/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Neo둥근모" panose="02010509060201040203" pitchFamily="1" charset="-127"/>
                <a:ea typeface="Neo둥근모"/>
              </a:rPr>
              <a:t>기술 스택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F0D47B-070D-052C-544C-C0EB40C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61" y="891524"/>
            <a:ext cx="80022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03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7" y="316960"/>
            <a:ext cx="7638473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500" dirty="0">
                <a:latin typeface="Neo둥근모" panose="02010509060201040203" pitchFamily="1" charset="-127"/>
                <a:ea typeface="Neo둥근모" panose="02010509060201040203" pitchFamily="1" charset="-127"/>
                <a:cs typeface="+mn-lt"/>
              </a:rPr>
              <a:t>기술 스택 - aseprite를 활용한 </a:t>
            </a:r>
            <a:r>
              <a:rPr lang="ko-KR" altLang="en-US" sz="2500" dirty="0">
                <a:latin typeface="Neo둥근모" panose="02010509060201040203" pitchFamily="1" charset="-127"/>
                <a:ea typeface="Neo둥근모" panose="02010509060201040203" pitchFamily="1" charset="-127"/>
                <a:cs typeface="+mn-lt"/>
              </a:rPr>
              <a:t>디자인</a:t>
            </a:r>
            <a:endParaRPr lang="en-US" altLang="ko-KR" sz="2500" dirty="0">
              <a:latin typeface="Neo둥근모" panose="02010509060201040203" pitchFamily="1" charset="-127"/>
              <a:ea typeface="Neo둥근모" panose="02010509060201040203" pitchFamily="1" charset="-127"/>
              <a:cs typeface="+mn-lt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8" name="그림 19">
            <a:extLst>
              <a:ext uri="{FF2B5EF4-FFF2-40B4-BE49-F238E27FC236}">
                <a16:creationId xmlns:a16="http://schemas.microsoft.com/office/drawing/2014/main" id="{81F6EDA8-009E-8E0C-C42D-769F4B967C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5893" y="2809875"/>
            <a:ext cx="5201321" cy="2801079"/>
          </a:xfrm>
          <a:prstGeom prst="rect">
            <a:avLst/>
          </a:prstGeom>
        </p:spPr>
      </p:pic>
      <p:pic>
        <p:nvPicPr>
          <p:cNvPr id="21" name="그림 23">
            <a:extLst>
              <a:ext uri="{FF2B5EF4-FFF2-40B4-BE49-F238E27FC236}">
                <a16:creationId xmlns:a16="http://schemas.microsoft.com/office/drawing/2014/main" id="{FC5C65F7-2FB3-E72C-BC12-06CA3DC6B5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0764" y="1093109"/>
            <a:ext cx="4152900" cy="12468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76C84B-634C-8F1B-8075-E3D3A9A967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88" y="4459605"/>
            <a:ext cx="723900" cy="952500"/>
          </a:xfrm>
          <a:prstGeom prst="rect">
            <a:avLst/>
          </a:prstGeom>
        </p:spPr>
      </p:pic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1BEB359-8B67-B4A0-D50F-3040D15711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43" y="4619949"/>
            <a:ext cx="762000" cy="762000"/>
          </a:xfrm>
          <a:prstGeom prst="rect">
            <a:avLst/>
          </a:prstGeom>
        </p:spPr>
      </p:pic>
      <p:pic>
        <p:nvPicPr>
          <p:cNvPr id="5" name="그림 13">
            <a:extLst>
              <a:ext uri="{FF2B5EF4-FFF2-40B4-BE49-F238E27FC236}">
                <a16:creationId xmlns:a16="http://schemas.microsoft.com/office/drawing/2014/main" id="{2F1A1806-4FC2-8EB8-BD44-6382F91764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6390" y="4390967"/>
            <a:ext cx="1047750" cy="1381125"/>
          </a:xfrm>
          <a:prstGeom prst="rect">
            <a:avLst/>
          </a:prstGeom>
        </p:spPr>
      </p:pic>
      <p:pic>
        <p:nvPicPr>
          <p:cNvPr id="14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09669B7-B9D0-5D9D-9D0B-DB2BE53401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49544" y="3084286"/>
            <a:ext cx="809625" cy="762000"/>
          </a:xfrm>
          <a:prstGeom prst="rect">
            <a:avLst/>
          </a:prstGeom>
        </p:spPr>
      </p:pic>
      <p:pic>
        <p:nvPicPr>
          <p:cNvPr id="20" name="그림 22">
            <a:extLst>
              <a:ext uri="{FF2B5EF4-FFF2-40B4-BE49-F238E27FC236}">
                <a16:creationId xmlns:a16="http://schemas.microsoft.com/office/drawing/2014/main" id="{53B5FAEA-1DB1-7D61-C2C6-B0FAAC428B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6758" y="2846161"/>
            <a:ext cx="1190625" cy="1238250"/>
          </a:xfrm>
          <a:prstGeom prst="rect">
            <a:avLst/>
          </a:prstGeom>
        </p:spPr>
      </p:pic>
      <p:pic>
        <p:nvPicPr>
          <p:cNvPr id="23" name="그림 25">
            <a:extLst>
              <a:ext uri="{FF2B5EF4-FFF2-40B4-BE49-F238E27FC236}">
                <a16:creationId xmlns:a16="http://schemas.microsoft.com/office/drawing/2014/main" id="{74634077-F69E-01E7-DB54-EB66397CE4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3446" y="2846161"/>
            <a:ext cx="857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8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829DF0E-4A76-D946-5009-DAD55083F948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21E444-C427-F457-F394-62A0F3BF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681646-4708-A374-5705-3E28DBE48C19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03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79CC9C-91E2-955B-2A93-4F937A6A950C}"/>
              </a:ext>
            </a:extLst>
          </p:cNvPr>
          <p:cNvSpPr txBox="1"/>
          <p:nvPr/>
        </p:nvSpPr>
        <p:spPr>
          <a:xfrm>
            <a:off x="1274617" y="316960"/>
            <a:ext cx="7638473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500" dirty="0">
                <a:latin typeface="Neo둥근모" panose="02010509060201040203" pitchFamily="1" charset="-127"/>
                <a:ea typeface="Neo둥근모" panose="02010509060201040203" pitchFamily="1" charset="-127"/>
                <a:cs typeface="+mn-lt"/>
              </a:rPr>
              <a:t>기술 스택 – pygame 활용한 </a:t>
            </a:r>
            <a:r>
              <a:rPr lang="ko-KR" altLang="en-US" sz="2500" dirty="0">
                <a:latin typeface="Neo둥근모" panose="02010509060201040203" pitchFamily="1" charset="-127"/>
                <a:ea typeface="Neo둥근모" panose="02010509060201040203" pitchFamily="1" charset="-127"/>
                <a:cs typeface="+mn-lt"/>
              </a:rPr>
              <a:t>게임 개발</a:t>
            </a:r>
            <a:endParaRPr lang="en-US" altLang="ko-KR" sz="2500" dirty="0">
              <a:latin typeface="Neo둥근모" panose="02010509060201040203" pitchFamily="1" charset="-127"/>
              <a:ea typeface="Neo둥근모" panose="02010509060201040203" pitchFamily="1" charset="-127"/>
              <a:cs typeface="+mn-lt"/>
            </a:endParaRPr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FDFA2B16-EB86-41A6-6DED-F4399A505F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8131" y="1019053"/>
            <a:ext cx="5152047" cy="51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6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829DF0E-4A76-D946-5009-DAD55083F948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21E444-C427-F457-F394-62A0F3BF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681646-4708-A374-5705-3E28DBE48C19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03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79CC9C-91E2-955B-2A93-4F937A6A950C}"/>
              </a:ext>
            </a:extLst>
          </p:cNvPr>
          <p:cNvSpPr txBox="1"/>
          <p:nvPr/>
        </p:nvSpPr>
        <p:spPr>
          <a:xfrm>
            <a:off x="1274617" y="316960"/>
            <a:ext cx="7638473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500" dirty="0">
                <a:latin typeface="Neo둥근모" panose="02010509060201040203" pitchFamily="1" charset="-127"/>
                <a:ea typeface="Neo둥근모"/>
                <a:cs typeface="+mn-lt"/>
              </a:rPr>
              <a:t>기술 스택 – chuck을 활용한 사운드 디렉팅</a:t>
            </a:r>
            <a:endParaRPr lang="ko-KR" altLang="en-US" sz="2500" dirty="0">
              <a:latin typeface="Neo둥근모" panose="02010509060201040203" pitchFamily="1" charset="-127"/>
              <a:ea typeface="Neo둥근모"/>
              <a:cs typeface="+mn-lt"/>
            </a:endParaRPr>
          </a:p>
        </p:txBody>
      </p:sp>
      <p:pic>
        <p:nvPicPr>
          <p:cNvPr id="7" name="그림 13">
            <a:extLst>
              <a:ext uri="{FF2B5EF4-FFF2-40B4-BE49-F238E27FC236}">
                <a16:creationId xmlns:a16="http://schemas.microsoft.com/office/drawing/2014/main" id="{B18CFC8E-A0E3-F4EF-A63D-16F127016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750" y="2372252"/>
            <a:ext cx="4276725" cy="1932522"/>
          </a:xfrm>
          <a:prstGeom prst="rect">
            <a:avLst/>
          </a:prstGeom>
        </p:spPr>
      </p:pic>
      <p:pic>
        <p:nvPicPr>
          <p:cNvPr id="2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3792677-3F29-F867-3212-3C1313827C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9795" y="2280154"/>
            <a:ext cx="5235944" cy="22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0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E4727F-8575-6826-EE4D-0C2822CF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1" y="237180"/>
            <a:ext cx="800220" cy="400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C6614-E419-9C40-33B3-8B94CA93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9" y="1394120"/>
            <a:ext cx="800220" cy="4001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A7D7A8-6A0F-24C5-19E3-56F228E57875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A5EE25-0B6F-7A5B-8979-62A809A0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5658A1A-680D-1D08-A057-F529BE1D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2CE37-7C8B-A2E8-C7F4-CAD72B50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2F4E25A-A872-BB22-A162-85F926CD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2F1DAB-3643-57D3-F188-F58BE455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30AC55D-9741-E0CA-3EA6-359D06B0F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4E5B8E1-DCC8-6334-276B-624112EF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17554C-5E4F-45A2-22F6-DD579FB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CB6BE5-C320-32DB-DC0D-A186A70C7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57" y="92442"/>
            <a:ext cx="730584" cy="54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47C43-FCC5-20F1-1F6B-B9A68E3EC8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08" y="1209265"/>
            <a:ext cx="6679784" cy="4439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D6468-3A2E-1311-78C8-EA9B9AA04DF3}"/>
              </a:ext>
            </a:extLst>
          </p:cNvPr>
          <p:cNvSpPr txBox="1"/>
          <p:nvPr/>
        </p:nvSpPr>
        <p:spPr>
          <a:xfrm>
            <a:off x="3836198" y="2122950"/>
            <a:ext cx="4748459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Neo둥근모" panose="02010509060201040203" pitchFamily="1" charset="-127"/>
                <a:ea typeface="Neo둥근모"/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Neo둥근모" panose="02010509060201040203" pitchFamily="1" charset="-127"/>
                <a:ea typeface="Neo둥근모"/>
              </a:rPr>
              <a:t>프로토타입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F0D47B-070D-052C-544C-C0EB40C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61" y="891524"/>
            <a:ext cx="80022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3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04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프로토타입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4" name="그림 17">
            <a:extLst>
              <a:ext uri="{FF2B5EF4-FFF2-40B4-BE49-F238E27FC236}">
                <a16:creationId xmlns:a16="http://schemas.microsoft.com/office/drawing/2014/main" id="{B9EAE848-A08A-CF9E-D6A9-03E2E369E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628" y="1306291"/>
            <a:ext cx="6611256" cy="4441358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AE65A2D-F240-86CC-12C9-AC756D34A0A0}"/>
              </a:ext>
            </a:extLst>
          </p:cNvPr>
          <p:cNvSpPr/>
          <p:nvPr/>
        </p:nvSpPr>
        <p:spPr>
          <a:xfrm>
            <a:off x="3619770" y="4735450"/>
            <a:ext cx="1161135" cy="926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EECAFB-C04F-A394-7E08-C4117C4E7D5F}"/>
              </a:ext>
            </a:extLst>
          </p:cNvPr>
          <p:cNvCxnSpPr>
            <a:cxnSpLocks/>
            <a:stCxn id="5" idx="1"/>
            <a:endCxn id="20" idx="3"/>
          </p:cNvCxnSpPr>
          <p:nvPr/>
        </p:nvCxnSpPr>
        <p:spPr>
          <a:xfrm flipH="1">
            <a:off x="4780905" y="3122603"/>
            <a:ext cx="3239386" cy="207605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74840F-7E55-40FA-2850-B2B54DA25D6D}"/>
              </a:ext>
            </a:extLst>
          </p:cNvPr>
          <p:cNvSpPr/>
          <p:nvPr/>
        </p:nvSpPr>
        <p:spPr>
          <a:xfrm>
            <a:off x="8020291" y="2473797"/>
            <a:ext cx="2660409" cy="12976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ea typeface="Neo둥근모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Neo둥근모"/>
              </a:rPr>
              <a:t>메인 메뉴에는 </a:t>
            </a:r>
            <a:endParaRPr lang="en-US" altLang="ko-KR" sz="1400" dirty="0">
              <a:solidFill>
                <a:schemeClr val="tx1"/>
              </a:solidFill>
              <a:ea typeface="Neo둥근모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Neo둥근모"/>
              </a:rPr>
              <a:t>스토리, 게임 시작,  게임 설명 </a:t>
            </a:r>
            <a:endParaRPr lang="en-US" altLang="ko-KR" sz="1400" dirty="0">
              <a:solidFill>
                <a:schemeClr val="tx1"/>
              </a:solidFill>
              <a:ea typeface="Neo둥근모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ea typeface="Neo둥근모"/>
              </a:rPr>
              <a:t>세 가지 버튼이 있습니다.</a:t>
            </a:r>
            <a:endParaRPr lang="en-US" altLang="ko-KR" sz="1400" dirty="0">
              <a:solidFill>
                <a:schemeClr val="tx1"/>
              </a:solidFill>
              <a:ea typeface="Neo둥근모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ea typeface="Neo둥근모"/>
            </a:endParaRPr>
          </a:p>
        </p:txBody>
      </p:sp>
    </p:spTree>
    <p:extLst>
      <p:ext uri="{BB962C8B-B14F-4D97-AF65-F5344CB8AC3E}">
        <p14:creationId xmlns:p14="http://schemas.microsoft.com/office/powerpoint/2010/main" val="266834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>
            <a:alpha val="6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E4727F-8575-6826-EE4D-0C2822CF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1" y="237180"/>
            <a:ext cx="800220" cy="400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C6614-E419-9C40-33B3-8B94CA93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9" y="1394120"/>
            <a:ext cx="800220" cy="4001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A7D7A8-6A0F-24C5-19E3-56F228E57875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A5EE25-0B6F-7A5B-8979-62A809A0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5658A1A-680D-1D08-A057-F529BE1D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2CE37-7C8B-A2E8-C7F4-CAD72B50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2F4E25A-A872-BB22-A162-85F926CD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2F1DAB-3643-57D3-F188-F58BE455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30AC55D-9741-E0CA-3EA6-359D06B0F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4E5B8E1-DCC8-6334-276B-624112EF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17554C-5E4F-45A2-22F6-DD579FB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CB6BE5-C320-32DB-DC0D-A186A70C7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57" y="92442"/>
            <a:ext cx="730584" cy="54793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6A17198-780D-A9E2-741D-F654238CA628}"/>
              </a:ext>
            </a:extLst>
          </p:cNvPr>
          <p:cNvSpPr/>
          <p:nvPr/>
        </p:nvSpPr>
        <p:spPr>
          <a:xfrm>
            <a:off x="889351" y="553321"/>
            <a:ext cx="10413297" cy="5248568"/>
          </a:xfrm>
          <a:prstGeom prst="roundRect">
            <a:avLst>
              <a:gd name="adj" fmla="val 1950"/>
            </a:avLst>
          </a:prstGeom>
          <a:solidFill>
            <a:srgbClr val="DAE3F3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5493229" y="219975"/>
            <a:ext cx="1193075" cy="705997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33997" y="333875"/>
              <a:ext cx="525295" cy="40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Galmuri9 Regular" panose="020B0503020202000000" pitchFamily="50" charset="-127"/>
                  <a:ea typeface="Galmuri9 Regular" panose="020B0503020202000000" pitchFamily="50" charset="-127"/>
                </a:rPr>
                <a:t>목차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CD9BFA0-CAC1-D517-634B-5EA794483CD3}"/>
              </a:ext>
            </a:extLst>
          </p:cNvPr>
          <p:cNvSpPr txBox="1"/>
          <p:nvPr/>
        </p:nvSpPr>
        <p:spPr>
          <a:xfrm>
            <a:off x="3060100" y="2051975"/>
            <a:ext cx="245723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/>
              </a:rPr>
              <a:t>팀원 역할 분담</a:t>
            </a:r>
          </a:p>
        </p:txBody>
      </p:sp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55E4C69-7A78-80D1-D1A0-1418577B28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55" y="1977513"/>
            <a:ext cx="521239" cy="549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6061F3-43E0-C0A4-61E7-8C9D4BB4C3D0}"/>
              </a:ext>
            </a:extLst>
          </p:cNvPr>
          <p:cNvSpPr txBox="1"/>
          <p:nvPr/>
        </p:nvSpPr>
        <p:spPr>
          <a:xfrm>
            <a:off x="3060100" y="3051864"/>
            <a:ext cx="245723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/>
              </a:rPr>
              <a:t>게임 소개</a:t>
            </a:r>
          </a:p>
        </p:txBody>
      </p:sp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AC49CB9-A6FB-59CF-3716-61654FF351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55" y="2977402"/>
            <a:ext cx="521239" cy="549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F48E-B1F8-4E76-28C4-F15E854CF1A9}"/>
              </a:ext>
            </a:extLst>
          </p:cNvPr>
          <p:cNvSpPr txBox="1"/>
          <p:nvPr/>
        </p:nvSpPr>
        <p:spPr>
          <a:xfrm>
            <a:off x="3060100" y="4054610"/>
            <a:ext cx="245723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기술 스택</a:t>
            </a:r>
          </a:p>
        </p:txBody>
      </p:sp>
      <p:pic>
        <p:nvPicPr>
          <p:cNvPr id="19" name="그림 1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BB30720-B9E9-77DF-EA19-3F658C8F3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55" y="3980148"/>
            <a:ext cx="521239" cy="5490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23CB20-9EAB-3880-2300-F688C9FB86F7}"/>
              </a:ext>
            </a:extLst>
          </p:cNvPr>
          <p:cNvSpPr txBox="1"/>
          <p:nvPr/>
        </p:nvSpPr>
        <p:spPr>
          <a:xfrm>
            <a:off x="7303027" y="1531759"/>
            <a:ext cx="3458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/>
              </a:rPr>
              <a:t>프로토타입</a:t>
            </a:r>
            <a:endParaRPr lang="ko-KR" altLang="en-US" sz="22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22" name="그림 2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35EFEA4-474A-F32F-4C7F-4E42760EE6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80" y="1450123"/>
            <a:ext cx="521239" cy="549034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731BB22-67EC-59FB-73E0-B0896A0BC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80" y="2448254"/>
            <a:ext cx="521239" cy="5490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FA3B20-05C8-B3A4-4D10-5740E2B8CC4C}"/>
              </a:ext>
            </a:extLst>
          </p:cNvPr>
          <p:cNvSpPr txBox="1"/>
          <p:nvPr/>
        </p:nvSpPr>
        <p:spPr>
          <a:xfrm>
            <a:off x="7303027" y="2535176"/>
            <a:ext cx="2794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/>
              </a:rPr>
              <a:t>코드 설명</a:t>
            </a:r>
            <a:endParaRPr lang="ko-KR" altLang="en-US" sz="22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8D3EA95-92F4-AC98-9B83-2C45D04367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80" y="4443886"/>
            <a:ext cx="521239" cy="5490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9F5B26C-957C-D9BE-FFDD-5898CB1542A2}"/>
              </a:ext>
            </a:extLst>
          </p:cNvPr>
          <p:cNvSpPr txBox="1"/>
          <p:nvPr/>
        </p:nvSpPr>
        <p:spPr>
          <a:xfrm>
            <a:off x="7303027" y="4530808"/>
            <a:ext cx="2794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참고 출처 및 링크</a:t>
            </a:r>
          </a:p>
        </p:txBody>
      </p:sp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29AFC15-59E2-6A3F-A813-24ABB7015B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80" y="3446070"/>
            <a:ext cx="521239" cy="549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3F8B02-5B78-4638-D5F1-34861F453C08}"/>
              </a:ext>
            </a:extLst>
          </p:cNvPr>
          <p:cNvSpPr txBox="1"/>
          <p:nvPr/>
        </p:nvSpPr>
        <p:spPr>
          <a:xfrm>
            <a:off x="7303027" y="3532992"/>
            <a:ext cx="2794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Neo둥근모" panose="02010509060201040203" pitchFamily="1" charset="-127"/>
                <a:ea typeface="Neo둥근모" panose="02010509060201040203" pitchFamily="1" charset="-127"/>
              </a:rPr>
              <a:t>게임 시연</a:t>
            </a:r>
          </a:p>
        </p:txBody>
      </p:sp>
    </p:spTree>
    <p:extLst>
      <p:ext uri="{BB962C8B-B14F-4D97-AF65-F5344CB8AC3E}">
        <p14:creationId xmlns:p14="http://schemas.microsoft.com/office/powerpoint/2010/main" val="1459993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F870A2-D30D-9878-4249-82EFDF3D9D33}"/>
              </a:ext>
            </a:extLst>
          </p:cNvPr>
          <p:cNvSpPr/>
          <p:nvPr/>
        </p:nvSpPr>
        <p:spPr>
          <a:xfrm>
            <a:off x="293034" y="1698226"/>
            <a:ext cx="2832673" cy="14362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남은 화살의 개수를 나타냅니다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소진 시 활을 쏠 수 없으며 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비행기에서 떨어지는 화살을 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획득하여 사용할 수 있습니다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6EAC543-683F-8F73-45FD-205638A38D88}"/>
              </a:ext>
            </a:extLst>
          </p:cNvPr>
          <p:cNvGrpSpPr/>
          <p:nvPr/>
        </p:nvGrpSpPr>
        <p:grpSpPr>
          <a:xfrm>
            <a:off x="3424080" y="1099966"/>
            <a:ext cx="8137992" cy="4789384"/>
            <a:chOff x="3424080" y="1099966"/>
            <a:chExt cx="8137992" cy="478938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4303AA5-5393-DA36-C09C-AC3E62F68C5A}"/>
                </a:ext>
              </a:extLst>
            </p:cNvPr>
            <p:cNvGrpSpPr/>
            <p:nvPr/>
          </p:nvGrpSpPr>
          <p:grpSpPr>
            <a:xfrm>
              <a:off x="3424080" y="1099966"/>
              <a:ext cx="8137992" cy="4789384"/>
              <a:chOff x="2712505" y="1099170"/>
              <a:chExt cx="8137992" cy="4789384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CBC380B-213F-7789-3345-1E3DD3A89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11074"/>
              <a:stretch/>
            </p:blipFill>
            <p:spPr>
              <a:xfrm>
                <a:off x="2712505" y="1099170"/>
                <a:ext cx="8137992" cy="4789384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6801FC5-9773-A5F0-4409-F9416E32C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3610" y="1181790"/>
                <a:ext cx="515640" cy="515640"/>
              </a:xfrm>
              <a:prstGeom prst="rect">
                <a:avLst/>
              </a:prstGeom>
            </p:spPr>
          </p:pic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3F253D3-93B8-2CA7-FAC5-B7BF14C21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44"/>
            <a:stretch/>
          </p:blipFill>
          <p:spPr>
            <a:xfrm>
              <a:off x="4049676" y="1137101"/>
              <a:ext cx="2786972" cy="375716"/>
            </a:xfrm>
            <a:prstGeom prst="rect">
              <a:avLst/>
            </a:prstGeom>
          </p:spPr>
        </p:pic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716BE8D-E574-94E2-DE4F-34884DE82BDB}"/>
              </a:ext>
            </a:extLst>
          </p:cNvPr>
          <p:cNvSpPr/>
          <p:nvPr/>
        </p:nvSpPr>
        <p:spPr>
          <a:xfrm>
            <a:off x="4020825" y="1476377"/>
            <a:ext cx="1408320" cy="3541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2082D26-0185-4CED-64B7-CD0457CC0C74}"/>
              </a:ext>
            </a:extLst>
          </p:cNvPr>
          <p:cNvCxnSpPr>
            <a:stCxn id="41" idx="1"/>
            <a:endCxn id="42" idx="3"/>
          </p:cNvCxnSpPr>
          <p:nvPr/>
        </p:nvCxnSpPr>
        <p:spPr>
          <a:xfrm flipH="1">
            <a:off x="3125707" y="1653468"/>
            <a:ext cx="895118" cy="762898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7DEACB7-3662-1CA4-5435-93DA5A0EF43C}"/>
              </a:ext>
            </a:extLst>
          </p:cNvPr>
          <p:cNvSpPr/>
          <p:nvPr/>
        </p:nvSpPr>
        <p:spPr>
          <a:xfrm>
            <a:off x="10355675" y="1132479"/>
            <a:ext cx="1095460" cy="3541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7F3CA65-7FF1-CA8A-C723-8DF3DF9EDB71}"/>
              </a:ext>
            </a:extLst>
          </p:cNvPr>
          <p:cNvSpPr/>
          <p:nvPr/>
        </p:nvSpPr>
        <p:spPr>
          <a:xfrm>
            <a:off x="8672945" y="321209"/>
            <a:ext cx="2470026" cy="4191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생존한 날짜를 나타냅니다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CDD01A1-11EF-C0ED-5C56-697D146DD5C7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9907958" y="740311"/>
            <a:ext cx="995447" cy="392168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9ACA9368-802A-8127-BEF3-1C86CB196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8678" y="1132479"/>
            <a:ext cx="1119334" cy="4711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92686-6FC1-4E14-868F-74DDFFABDC9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프로토타입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45B2C6-6BB9-E6F9-76DB-F52D065EEAC6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67C0AC-DA29-2FAD-C301-3D19E6EA6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CB281F-5FF0-F716-A8AB-CFA2984B966E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04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79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027C8FD-CC92-673C-D829-14BB5711ACCD}"/>
              </a:ext>
            </a:extLst>
          </p:cNvPr>
          <p:cNvGrpSpPr/>
          <p:nvPr/>
        </p:nvGrpSpPr>
        <p:grpSpPr>
          <a:xfrm>
            <a:off x="3424080" y="1099966"/>
            <a:ext cx="8137992" cy="4789384"/>
            <a:chOff x="2712505" y="1099170"/>
            <a:chExt cx="8137992" cy="478938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236D7D5-FBCF-BBC5-3A3A-EEDAEBC41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1074"/>
            <a:stretch/>
          </p:blipFill>
          <p:spPr>
            <a:xfrm>
              <a:off x="2712505" y="1099170"/>
              <a:ext cx="8137992" cy="4789384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04587BA-3C0F-A4CE-DB23-A688DCE2A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610" y="1181790"/>
              <a:ext cx="515640" cy="515640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D39652-3FA0-3C06-E251-75744DE385BE}"/>
              </a:ext>
            </a:extLst>
          </p:cNvPr>
          <p:cNvSpPr/>
          <p:nvPr/>
        </p:nvSpPr>
        <p:spPr>
          <a:xfrm>
            <a:off x="252343" y="1218990"/>
            <a:ext cx="2960369" cy="312078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Player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의 상태를 나타냅니다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총 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Hp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200)</a:t>
            </a: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2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E6CF2A-D3E4-7474-466E-7686329B19BB}"/>
              </a:ext>
            </a:extLst>
          </p:cNvPr>
          <p:cNvSpPr/>
          <p:nvPr/>
        </p:nvSpPr>
        <p:spPr>
          <a:xfrm>
            <a:off x="3481498" y="1122228"/>
            <a:ext cx="559287" cy="6363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3D0FBC-54B7-9793-91D2-CD5864ECF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40" y="3736731"/>
            <a:ext cx="509929" cy="5090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1075F79-B21E-35D8-42CE-8A9FED0781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41" y="2520943"/>
            <a:ext cx="509928" cy="5090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98E69D-EF9A-2E07-2547-7C045089E6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40" y="3143388"/>
            <a:ext cx="509929" cy="5090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FF468F8-D39A-D190-6860-C7E989FDFC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41" y="1900251"/>
            <a:ext cx="509928" cy="5090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A586AB4-C75A-B773-9E7D-252AC74AC7C3}"/>
              </a:ext>
            </a:extLst>
          </p:cNvPr>
          <p:cNvSpPr txBox="1"/>
          <p:nvPr/>
        </p:nvSpPr>
        <p:spPr>
          <a:xfrm>
            <a:off x="98010" y="1997296"/>
            <a:ext cx="254670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Hp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가 </a:t>
            </a:r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200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이하 </a:t>
            </a:r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100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이상일 때</a:t>
            </a:r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Hp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가 </a:t>
            </a:r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100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미만 </a:t>
            </a:r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40 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이상일 때</a:t>
            </a:r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Hp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가 </a:t>
            </a:r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40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미만 </a:t>
            </a:r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0 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초과일 때</a:t>
            </a:r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Hp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가 </a:t>
            </a:r>
            <a:r>
              <a:rPr lang="en-US" altLang="ko-KR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0</a:t>
            </a:r>
            <a:r>
              <a:rPr lang="ko-KR" altLang="en-US" sz="135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일 때</a:t>
            </a:r>
            <a:endParaRPr lang="en-US" altLang="ko-KR" sz="135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r"/>
            <a:endParaRPr lang="ko-KR" altLang="en-US" sz="135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F4CC696-96A7-594F-6B75-E6E8FC002093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flipH="1">
            <a:off x="3212712" y="1440406"/>
            <a:ext cx="268786" cy="133897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AC75F0D-C8E3-903D-1419-CB80F56FF6D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44"/>
          <a:stretch/>
        </p:blipFill>
        <p:spPr>
          <a:xfrm>
            <a:off x="4075382" y="1167482"/>
            <a:ext cx="2786972" cy="37571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411EA47-BACE-12F1-51A7-AD53CB936888}"/>
              </a:ext>
            </a:extLst>
          </p:cNvPr>
          <p:cNvSpPr/>
          <p:nvPr/>
        </p:nvSpPr>
        <p:spPr>
          <a:xfrm>
            <a:off x="4049494" y="1338950"/>
            <a:ext cx="2873820" cy="21520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DA1113-0727-3D23-5DF2-646A9196B4FD}"/>
              </a:ext>
            </a:extLst>
          </p:cNvPr>
          <p:cNvSpPr/>
          <p:nvPr/>
        </p:nvSpPr>
        <p:spPr>
          <a:xfrm>
            <a:off x="5917474" y="380464"/>
            <a:ext cx="2297157" cy="5219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Hp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를 나타냅니다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5EFE8CE-E2CE-DC91-6721-45DF028AE53C}"/>
              </a:ext>
            </a:extLst>
          </p:cNvPr>
          <p:cNvCxnSpPr/>
          <p:nvPr/>
        </p:nvCxnSpPr>
        <p:spPr>
          <a:xfrm flipH="1">
            <a:off x="6760755" y="921782"/>
            <a:ext cx="162559" cy="41110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F0C43E6-3788-88FF-1AB1-7D1AB3A296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2014" y="1167111"/>
            <a:ext cx="1119334" cy="4711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338154-D775-A393-184F-F1DCD362088F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프로토타입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5A9D4B-6B73-2430-2227-911F6180ED73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1DB134F-C602-255B-814A-C8AB2D5E7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1369E4-A063-C3DB-7306-FC27403E5677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04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654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B4EE37E-4DB8-62A1-0203-3B14B7E46365}"/>
              </a:ext>
            </a:extLst>
          </p:cNvPr>
          <p:cNvGrpSpPr/>
          <p:nvPr/>
        </p:nvGrpSpPr>
        <p:grpSpPr>
          <a:xfrm>
            <a:off x="837626" y="1099966"/>
            <a:ext cx="8137992" cy="4789384"/>
            <a:chOff x="2712505" y="1099170"/>
            <a:chExt cx="8137992" cy="478938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5B3AE8-C702-DAB3-407E-38B6C74BAF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074"/>
            <a:stretch/>
          </p:blipFill>
          <p:spPr>
            <a:xfrm>
              <a:off x="2712505" y="1099170"/>
              <a:ext cx="8137992" cy="4789384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84D2822-428E-9058-E7F3-EC37963B8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610" y="1181790"/>
              <a:ext cx="515640" cy="51564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D15FB3A-6829-1909-0643-1E7B1900CBDE}"/>
              </a:ext>
            </a:extLst>
          </p:cNvPr>
          <p:cNvSpPr/>
          <p:nvPr/>
        </p:nvSpPr>
        <p:spPr>
          <a:xfrm>
            <a:off x="5961122" y="1128626"/>
            <a:ext cx="1203792" cy="81089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E101CC6-64C5-1D1D-E816-69D56E9995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44"/>
          <a:stretch/>
        </p:blipFill>
        <p:spPr>
          <a:xfrm>
            <a:off x="1487703" y="1146934"/>
            <a:ext cx="2786972" cy="37571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1931B7-19E0-B9C3-7878-C973328EB46A}"/>
              </a:ext>
            </a:extLst>
          </p:cNvPr>
          <p:cNvSpPr/>
          <p:nvPr/>
        </p:nvSpPr>
        <p:spPr>
          <a:xfrm>
            <a:off x="1439383" y="1091797"/>
            <a:ext cx="2688601" cy="3541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C02C67-20D9-1E76-E199-15FBE6BD9F1A}"/>
              </a:ext>
            </a:extLst>
          </p:cNvPr>
          <p:cNvSpPr/>
          <p:nvPr/>
        </p:nvSpPr>
        <p:spPr>
          <a:xfrm>
            <a:off x="9097400" y="2551665"/>
            <a:ext cx="2832673" cy="14020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아침마다 비행기에서 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배를 조립할 수 있는 아이템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볼트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너트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철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화살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이 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랜덤으로 떨어집니다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5349FD-5B8E-14FB-601D-03D52C1E2506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>
          <a:xfrm>
            <a:off x="6563018" y="1939518"/>
            <a:ext cx="2534382" cy="131316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15B3CED-F783-55E1-7F25-0DB9C87E0CB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478884" y="1430132"/>
            <a:ext cx="784603" cy="110069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3C92698D-775A-7991-F0FE-BDAEC8F898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88" y="1128626"/>
            <a:ext cx="1119334" cy="47110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212A9B-B8AB-7A1D-17AE-36C4A7FFED4B}"/>
              </a:ext>
            </a:extLst>
          </p:cNvPr>
          <p:cNvSpPr/>
          <p:nvPr/>
        </p:nvSpPr>
        <p:spPr>
          <a:xfrm>
            <a:off x="935212" y="2512525"/>
            <a:ext cx="4140949" cy="11066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현재 모은 볼트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너트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철의 개수를 나타냅니다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볼트 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너트 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7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철 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10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개를 모두 모으면 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배를 수리하여 무인도를 탈출할 수 있습니다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3B0D2B-2433-DC32-FF4D-C494E7999891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프로토타입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0133B1-0FCF-D0E3-972D-3C8EDFBBEAFC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0AEB8DB-F62B-5B4C-E1DD-9C2015DB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207DBD-235B-A558-AA9A-0A834DD17D7B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04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988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82D60E-EA07-1F3C-A111-6957FACA06D9}"/>
              </a:ext>
            </a:extLst>
          </p:cNvPr>
          <p:cNvGrpSpPr/>
          <p:nvPr/>
        </p:nvGrpSpPr>
        <p:grpSpPr>
          <a:xfrm>
            <a:off x="837626" y="1099966"/>
            <a:ext cx="8137992" cy="4789384"/>
            <a:chOff x="2712505" y="1099170"/>
            <a:chExt cx="8137992" cy="478938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0FE56A-30F1-3276-1B3C-4BAF30A75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074"/>
            <a:stretch/>
          </p:blipFill>
          <p:spPr>
            <a:xfrm>
              <a:off x="2712505" y="1099170"/>
              <a:ext cx="8137992" cy="4789384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4FDECAF-D389-DD0B-0E26-449B43283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610" y="1181790"/>
              <a:ext cx="515640" cy="51564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D15FB3A-6829-1909-0643-1E7B1900CBDE}"/>
              </a:ext>
            </a:extLst>
          </p:cNvPr>
          <p:cNvSpPr/>
          <p:nvPr/>
        </p:nvSpPr>
        <p:spPr>
          <a:xfrm>
            <a:off x="7699668" y="4437886"/>
            <a:ext cx="641246" cy="62179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376456-0FFB-C7D9-C51E-5A0C84F40A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778" y="1182364"/>
            <a:ext cx="1119334" cy="4711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AE4413D-10BE-062E-64A6-44207E6C7A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44"/>
          <a:stretch/>
        </p:blipFill>
        <p:spPr>
          <a:xfrm>
            <a:off x="1487703" y="1146934"/>
            <a:ext cx="2786972" cy="375716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12E353D-E973-160B-F591-FFB44F1816E6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8340914" y="3494658"/>
            <a:ext cx="715809" cy="125412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97C7CD-C028-589D-D445-398CDE04472F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프로토타입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D5DFA7-6F1B-399D-A460-02B2CEB1EAFF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2F4BE3-D139-13FA-1316-B819C3F17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483B4E-6263-F20E-6967-2C97BEF6955A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04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904D28-6FB8-D648-3FEB-66E5BEB51E37}"/>
              </a:ext>
            </a:extLst>
          </p:cNvPr>
          <p:cNvSpPr/>
          <p:nvPr/>
        </p:nvSpPr>
        <p:spPr>
          <a:xfrm>
            <a:off x="9056723" y="1408192"/>
            <a:ext cx="3062262" cy="41729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적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원숭이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토끼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Player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를 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공격하고 적의 머리 위에 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Hp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가 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표시됩니다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적을 활 또는 방망이로 공격할 수 있고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적을 죽이면 고기를 얻을 수 있습니다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고기를 먹으면 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player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Hp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가 증가합니다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밤이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되면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적들의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속도와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공격력이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증가합니다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적들이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전부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제거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되면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다시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적들을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 </a:t>
            </a: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생성합니다</a:t>
            </a: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.</a:t>
            </a:r>
            <a:endParaRPr lang="en-US" dirty="0">
              <a:solidFill>
                <a:schemeClr val="tx1"/>
              </a:solidFill>
              <a:ea typeface="Neo둥근모"/>
            </a:endParaRPr>
          </a:p>
        </p:txBody>
      </p:sp>
    </p:spTree>
    <p:extLst>
      <p:ext uri="{BB962C8B-B14F-4D97-AF65-F5344CB8AC3E}">
        <p14:creationId xmlns:p14="http://schemas.microsoft.com/office/powerpoint/2010/main" val="408782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1B8F1A6-A0B4-2DCC-DEA0-3E33F28D3B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074"/>
          <a:stretch/>
        </p:blipFill>
        <p:spPr>
          <a:xfrm>
            <a:off x="1713341" y="963967"/>
            <a:ext cx="4001522" cy="2531658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91547B-E0D0-AD03-3197-1523CE41F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491" y="3506357"/>
            <a:ext cx="3841635" cy="25573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E756BC-E79C-01A9-A985-1B094AABCE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9171" y="3503305"/>
            <a:ext cx="3841635" cy="25605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232B07-B8A1-986E-6C39-B6744A70CE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860" y="3502681"/>
            <a:ext cx="3791314" cy="25643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1979A4-3C2C-DA8A-350A-604344F081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457" y="968016"/>
            <a:ext cx="3841635" cy="25316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FA01BC-88D7-D09C-406D-0C8B406181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3145" y="956778"/>
            <a:ext cx="3854988" cy="25316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44505D-142B-5058-8140-2E9C4B37CA71}"/>
              </a:ext>
            </a:extLst>
          </p:cNvPr>
          <p:cNvSpPr/>
          <p:nvPr/>
        </p:nvSpPr>
        <p:spPr>
          <a:xfrm>
            <a:off x="888348" y="864788"/>
            <a:ext cx="8507984" cy="530184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Neo둥근모" panose="02010509060201040203" pitchFamily="1" charset="-127"/>
              <a:ea typeface="Neo둥근모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5F5675-4F6E-BE56-EFF9-F1C783B28FC3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398309" y="2777400"/>
            <a:ext cx="269906" cy="84114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0A5C5F-C700-6B1E-DE05-16FB82774A81}"/>
              </a:ext>
            </a:extLst>
          </p:cNvPr>
          <p:cNvSpPr/>
          <p:nvPr/>
        </p:nvSpPr>
        <p:spPr>
          <a:xfrm>
            <a:off x="9668215" y="1832544"/>
            <a:ext cx="2403712" cy="188971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/>
                <a:ea typeface="Neo둥근모"/>
              </a:rPr>
              <a:t>게임 시간에 따라</a:t>
            </a:r>
            <a:endParaRPr lang="ko-KR" altLang="en-US" sz="1400" dirty="0">
              <a:solidFill>
                <a:schemeClr val="tx1"/>
              </a:solidFill>
              <a:latin typeface="Neo둥근모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하늘의 색이 변합니다.</a:t>
            </a:r>
            <a:endParaRPr lang="ko-KR" altLang="en-US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밤이 되면 적 유닛</a:t>
            </a: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eo둥근모" panose="02010509060201040203" pitchFamily="1" charset="-127"/>
                <a:ea typeface="Neo둥근모"/>
              </a:rPr>
              <a:t>10마리가 추가 생성됩니다.</a:t>
            </a:r>
            <a:endParaRPr lang="ko-KR" altLang="en-US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A9D0D-840C-500B-532B-04CBC5051845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프로토타입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4234EB-C010-AD45-50C4-51440E91F009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41E652-B712-FC8C-6568-D6013711B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0A5805-08F7-AE5E-017C-7D0D05ABFE9A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04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90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E4727F-8575-6826-EE4D-0C2822CF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1" y="237180"/>
            <a:ext cx="800220" cy="400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C6614-E419-9C40-33B3-8B94CA93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9" y="1394120"/>
            <a:ext cx="800220" cy="4001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A7D7A8-6A0F-24C5-19E3-56F228E57875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A5EE25-0B6F-7A5B-8979-62A809A0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5658A1A-680D-1D08-A057-F529BE1D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2CE37-7C8B-A2E8-C7F4-CAD72B50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2F4E25A-A872-BB22-A162-85F926CD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2F1DAB-3643-57D3-F188-F58BE455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30AC55D-9741-E0CA-3EA6-359D06B0F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4E5B8E1-DCC8-6334-276B-624112EF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17554C-5E4F-45A2-22F6-DD579FB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CB6BE5-C320-32DB-DC0D-A186A70C7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57" y="92442"/>
            <a:ext cx="730584" cy="54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47C43-FCC5-20F1-1F6B-B9A68E3EC8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08" y="1209265"/>
            <a:ext cx="6679784" cy="4439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E1F8EB-4658-59B7-8DCC-3C4D203FC57C}"/>
              </a:ext>
            </a:extLst>
          </p:cNvPr>
          <p:cNvSpPr txBox="1"/>
          <p:nvPr/>
        </p:nvSpPr>
        <p:spPr>
          <a:xfrm>
            <a:off x="3553133" y="2177050"/>
            <a:ext cx="5085733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Neo둥근모" panose="02010509060201040203" pitchFamily="1" charset="-127"/>
                <a:ea typeface="Neo둥근모"/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F0D47B-070D-052C-544C-C0EB40C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61" y="891524"/>
            <a:ext cx="80022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49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4" name="그림 17">
            <a:extLst>
              <a:ext uri="{FF2B5EF4-FFF2-40B4-BE49-F238E27FC236}">
                <a16:creationId xmlns:a16="http://schemas.microsoft.com/office/drawing/2014/main" id="{B9EAE848-A08A-CF9E-D6A9-03E2E369E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652" y="3370728"/>
            <a:ext cx="5173691" cy="321355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290B439-A2B7-637D-36A3-B94A1CBC6444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 flipV="1">
            <a:off x="4398761" y="2407479"/>
            <a:ext cx="604177" cy="2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BE35A26-E5B0-E605-A063-D2B9B1EE60F2}"/>
              </a:ext>
            </a:extLst>
          </p:cNvPr>
          <p:cNvCxnSpPr>
            <a:cxnSpLocks/>
          </p:cNvCxnSpPr>
          <p:nvPr/>
        </p:nvCxnSpPr>
        <p:spPr>
          <a:xfrm>
            <a:off x="3647687" y="1517492"/>
            <a:ext cx="0" cy="155543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7A0F687-908D-4BF7-8DC5-8DA2B796C68D}"/>
              </a:ext>
            </a:extLst>
          </p:cNvPr>
          <p:cNvCxnSpPr>
            <a:cxnSpLocks/>
          </p:cNvCxnSpPr>
          <p:nvPr/>
        </p:nvCxnSpPr>
        <p:spPr>
          <a:xfrm flipV="1">
            <a:off x="3647903" y="1628884"/>
            <a:ext cx="4582547" cy="1441309"/>
          </a:xfrm>
          <a:prstGeom prst="bentConnector3">
            <a:avLst>
              <a:gd name="adj1" fmla="val 5568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E93BC6D-2755-F008-F0D0-F57270C91A3B}"/>
              </a:ext>
            </a:extLst>
          </p:cNvPr>
          <p:cNvSpPr/>
          <p:nvPr/>
        </p:nvSpPr>
        <p:spPr>
          <a:xfrm>
            <a:off x="4534564" y="2941736"/>
            <a:ext cx="620624" cy="25691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START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6A4CE99-E718-68F0-7C8F-C86BEE7A0676}"/>
              </a:ext>
            </a:extLst>
          </p:cNvPr>
          <p:cNvCxnSpPr>
            <a:cxnSpLocks/>
          </p:cNvCxnSpPr>
          <p:nvPr/>
        </p:nvCxnSpPr>
        <p:spPr>
          <a:xfrm flipV="1">
            <a:off x="5462077" y="1343591"/>
            <a:ext cx="0" cy="903598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C82B4DD-7FBD-E5F2-5E75-D02F217E6B90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1842534" y="1343591"/>
            <a:ext cx="658362" cy="21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768D95E-05C5-A67C-9C17-B71CF57033C2}"/>
              </a:ext>
            </a:extLst>
          </p:cNvPr>
          <p:cNvSpPr/>
          <p:nvPr/>
        </p:nvSpPr>
        <p:spPr>
          <a:xfrm>
            <a:off x="4384306" y="2118211"/>
            <a:ext cx="526495" cy="2276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Story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4" name="순서도: 판단 73">
            <a:extLst>
              <a:ext uri="{FF2B5EF4-FFF2-40B4-BE49-F238E27FC236}">
                <a16:creationId xmlns:a16="http://schemas.microsoft.com/office/drawing/2014/main" id="{7B5AFCAE-1CC5-5181-9651-00DFF41FB610}"/>
              </a:ext>
            </a:extLst>
          </p:cNvPr>
          <p:cNvSpPr/>
          <p:nvPr/>
        </p:nvSpPr>
        <p:spPr>
          <a:xfrm>
            <a:off x="2886008" y="1993529"/>
            <a:ext cx="1512753" cy="833656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메뉴 선택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CD1CD7D-298F-CB74-BA02-AB66C824C985}"/>
              </a:ext>
            </a:extLst>
          </p:cNvPr>
          <p:cNvSpPr/>
          <p:nvPr/>
        </p:nvSpPr>
        <p:spPr>
          <a:xfrm>
            <a:off x="5002937" y="2231252"/>
            <a:ext cx="920215" cy="352453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스토리 화면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47D30F9-C1BE-88F3-A983-C84738257222}"/>
              </a:ext>
            </a:extLst>
          </p:cNvPr>
          <p:cNvSpPr/>
          <p:nvPr/>
        </p:nvSpPr>
        <p:spPr>
          <a:xfrm>
            <a:off x="1291141" y="2243251"/>
            <a:ext cx="1090061" cy="346509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설명 화면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B8471CD-EB3E-A241-3D24-C6F8869E0BBF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1836172" y="1343591"/>
            <a:ext cx="4523" cy="89966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199596A-F1F2-DB1C-5C03-9D04A0D81577}"/>
              </a:ext>
            </a:extLst>
          </p:cNvPr>
          <p:cNvCxnSpPr>
            <a:cxnSpLocks/>
            <a:endCxn id="81" idx="3"/>
          </p:cNvCxnSpPr>
          <p:nvPr/>
        </p:nvCxnSpPr>
        <p:spPr>
          <a:xfrm flipH="1">
            <a:off x="4783874" y="1344618"/>
            <a:ext cx="671840" cy="1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AC179C9-14BF-DEC8-6841-1ECF6DBA4661}"/>
              </a:ext>
            </a:extLst>
          </p:cNvPr>
          <p:cNvCxnSpPr>
            <a:cxnSpLocks/>
            <a:stCxn id="74" idx="1"/>
            <a:endCxn id="76" idx="3"/>
          </p:cNvCxnSpPr>
          <p:nvPr/>
        </p:nvCxnSpPr>
        <p:spPr>
          <a:xfrm flipH="1">
            <a:off x="2381202" y="2410357"/>
            <a:ext cx="504806" cy="6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6A1D65C-D295-1F5B-E3A5-BB68CD4EDD7A}"/>
              </a:ext>
            </a:extLst>
          </p:cNvPr>
          <p:cNvSpPr/>
          <p:nvPr/>
        </p:nvSpPr>
        <p:spPr>
          <a:xfrm>
            <a:off x="2454192" y="2122385"/>
            <a:ext cx="466481" cy="2235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Help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19ABB0E-6803-6397-DAF4-F59B24474FCB}"/>
              </a:ext>
            </a:extLst>
          </p:cNvPr>
          <p:cNvSpPr/>
          <p:nvPr/>
        </p:nvSpPr>
        <p:spPr>
          <a:xfrm>
            <a:off x="2500896" y="1196304"/>
            <a:ext cx="2282978" cy="298949"/>
          </a:xfrm>
          <a:prstGeom prst="roundRect">
            <a:avLst/>
          </a:prstGeom>
          <a:solidFill>
            <a:schemeClr val="accent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메인 메뉴 화면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A4F01BE-C789-3F8D-0C6D-A6551DC83F98}"/>
              </a:ext>
            </a:extLst>
          </p:cNvPr>
          <p:cNvCxnSpPr>
            <a:cxnSpLocks/>
            <a:stCxn id="87" idx="2"/>
            <a:endCxn id="93" idx="0"/>
          </p:cNvCxnSpPr>
          <p:nvPr/>
        </p:nvCxnSpPr>
        <p:spPr>
          <a:xfrm>
            <a:off x="8242440" y="3352088"/>
            <a:ext cx="2558" cy="35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A55D208-43E5-1F48-5503-2E04E42D4A20}"/>
              </a:ext>
            </a:extLst>
          </p:cNvPr>
          <p:cNvCxnSpPr>
            <a:cxnSpLocks/>
          </p:cNvCxnSpPr>
          <p:nvPr/>
        </p:nvCxnSpPr>
        <p:spPr>
          <a:xfrm flipH="1" flipV="1">
            <a:off x="10757632" y="1934231"/>
            <a:ext cx="1" cy="94031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F0F5565-C1A8-DDFE-2FCD-83B8313A698E}"/>
              </a:ext>
            </a:extLst>
          </p:cNvPr>
          <p:cNvCxnSpPr>
            <a:cxnSpLocks/>
          </p:cNvCxnSpPr>
          <p:nvPr/>
        </p:nvCxnSpPr>
        <p:spPr>
          <a:xfrm>
            <a:off x="8231152" y="1620455"/>
            <a:ext cx="0" cy="161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DBBC7CF4-B124-CF90-83AA-2CAA421C19C4}"/>
              </a:ext>
            </a:extLst>
          </p:cNvPr>
          <p:cNvSpPr/>
          <p:nvPr/>
        </p:nvSpPr>
        <p:spPr>
          <a:xfrm>
            <a:off x="7297679" y="2150927"/>
            <a:ext cx="1865543" cy="252911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플레이어 조작 및 적 생성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83CDCB6-0620-07D4-559B-51B5D7427C33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8239803" y="2403837"/>
            <a:ext cx="2637" cy="2128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판단 86">
            <a:extLst>
              <a:ext uri="{FF2B5EF4-FFF2-40B4-BE49-F238E27FC236}">
                <a16:creationId xmlns:a16="http://schemas.microsoft.com/office/drawing/2014/main" id="{A4BF07CB-6C71-F9E6-9C88-51210F16AE42}"/>
              </a:ext>
            </a:extLst>
          </p:cNvPr>
          <p:cNvSpPr/>
          <p:nvPr/>
        </p:nvSpPr>
        <p:spPr>
          <a:xfrm>
            <a:off x="6953808" y="2626202"/>
            <a:ext cx="2577264" cy="725886"/>
          </a:xfrm>
          <a:prstGeom prst="flowChartDecision">
            <a:avLst/>
          </a:prstGeom>
          <a:solidFill>
            <a:srgbClr val="C1D9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플레이어의 </a:t>
            </a:r>
            <a:endParaRPr lang="en-US" altLang="ko-KR" sz="1000" b="1" dirty="0">
              <a:solidFill>
                <a:srgbClr val="000000"/>
              </a:solidFill>
              <a:ea typeface="맑은 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체력이 0인가?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C761956-74C5-F84B-2DB3-43F9DC36D979}"/>
              </a:ext>
            </a:extLst>
          </p:cNvPr>
          <p:cNvCxnSpPr>
            <a:cxnSpLocks/>
          </p:cNvCxnSpPr>
          <p:nvPr/>
        </p:nvCxnSpPr>
        <p:spPr>
          <a:xfrm>
            <a:off x="9523590" y="2989966"/>
            <a:ext cx="561342" cy="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B33CF59E-4DFF-98D8-C49B-1303EEEFE50F}"/>
              </a:ext>
            </a:extLst>
          </p:cNvPr>
          <p:cNvSpPr/>
          <p:nvPr/>
        </p:nvSpPr>
        <p:spPr>
          <a:xfrm>
            <a:off x="7640340" y="1804250"/>
            <a:ext cx="1196587" cy="2969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시작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B37C820-2583-08DE-4BAC-A173C1FAE542}"/>
              </a:ext>
            </a:extLst>
          </p:cNvPr>
          <p:cNvCxnSpPr>
            <a:cxnSpLocks/>
            <a:stCxn id="91" idx="1"/>
            <a:endCxn id="89" idx="6"/>
          </p:cNvCxnSpPr>
          <p:nvPr/>
        </p:nvCxnSpPr>
        <p:spPr>
          <a:xfrm flipH="1">
            <a:off x="8836927" y="1948936"/>
            <a:ext cx="1495597" cy="3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8AE25ED-FC7B-C2B5-D86A-AABB3170C9CA}"/>
              </a:ext>
            </a:extLst>
          </p:cNvPr>
          <p:cNvSpPr/>
          <p:nvPr/>
        </p:nvSpPr>
        <p:spPr>
          <a:xfrm>
            <a:off x="10332524" y="1800459"/>
            <a:ext cx="848860" cy="296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R키 누르기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46D951F-85E1-2633-951E-93A2EB2A8408}"/>
              </a:ext>
            </a:extLst>
          </p:cNvPr>
          <p:cNvSpPr/>
          <p:nvPr/>
        </p:nvSpPr>
        <p:spPr>
          <a:xfrm>
            <a:off x="9542259" y="2672347"/>
            <a:ext cx="418168" cy="258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YES</a:t>
            </a:r>
          </a:p>
        </p:txBody>
      </p:sp>
      <p:sp>
        <p:nvSpPr>
          <p:cNvPr id="93" name="순서도: 판단 92">
            <a:extLst>
              <a:ext uri="{FF2B5EF4-FFF2-40B4-BE49-F238E27FC236}">
                <a16:creationId xmlns:a16="http://schemas.microsoft.com/office/drawing/2014/main" id="{B8B8B109-4DBA-DEF0-0C59-D8142B2753CF}"/>
              </a:ext>
            </a:extLst>
          </p:cNvPr>
          <p:cNvSpPr/>
          <p:nvPr/>
        </p:nvSpPr>
        <p:spPr>
          <a:xfrm>
            <a:off x="7096964" y="3702484"/>
            <a:ext cx="2296065" cy="736290"/>
          </a:xfrm>
          <a:prstGeom prst="flowChartDecision">
            <a:avLst/>
          </a:prstGeom>
          <a:solidFill>
            <a:srgbClr val="C1D9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배 부품을 </a:t>
            </a:r>
            <a:endParaRPr lang="en-US" altLang="ko-KR" sz="1000" b="1" dirty="0">
              <a:solidFill>
                <a:srgbClr val="000000"/>
              </a:solidFill>
              <a:ea typeface="맑은 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전부 모았는가?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A7691D5-8796-7E38-4DF4-22FACABF24CE}"/>
              </a:ext>
            </a:extLst>
          </p:cNvPr>
          <p:cNvCxnSpPr>
            <a:cxnSpLocks/>
          </p:cNvCxnSpPr>
          <p:nvPr/>
        </p:nvCxnSpPr>
        <p:spPr>
          <a:xfrm>
            <a:off x="8237558" y="4438774"/>
            <a:ext cx="7439" cy="6432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59910F1F-5B70-7618-10E1-A191FAA28E52}"/>
              </a:ext>
            </a:extLst>
          </p:cNvPr>
          <p:cNvSpPr/>
          <p:nvPr/>
        </p:nvSpPr>
        <p:spPr>
          <a:xfrm>
            <a:off x="7342213" y="5082026"/>
            <a:ext cx="1820447" cy="313226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엔딩 화면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4AFF5F69-901C-6703-C06A-7534F438A691}"/>
              </a:ext>
            </a:extLst>
          </p:cNvPr>
          <p:cNvCxnSpPr>
            <a:cxnSpLocks/>
          </p:cNvCxnSpPr>
          <p:nvPr/>
        </p:nvCxnSpPr>
        <p:spPr>
          <a:xfrm flipV="1">
            <a:off x="6771189" y="2271701"/>
            <a:ext cx="528797" cy="11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8C9451B-CC62-D227-4D65-CC2BF01D9B8B}"/>
              </a:ext>
            </a:extLst>
          </p:cNvPr>
          <p:cNvCxnSpPr>
            <a:cxnSpLocks/>
          </p:cNvCxnSpPr>
          <p:nvPr/>
        </p:nvCxnSpPr>
        <p:spPr>
          <a:xfrm flipH="1" flipV="1">
            <a:off x="6765733" y="4068481"/>
            <a:ext cx="341996" cy="1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E615FF6-1BD2-30F3-DD47-13C0A75A03EA}"/>
              </a:ext>
            </a:extLst>
          </p:cNvPr>
          <p:cNvCxnSpPr>
            <a:cxnSpLocks/>
          </p:cNvCxnSpPr>
          <p:nvPr/>
        </p:nvCxnSpPr>
        <p:spPr>
          <a:xfrm>
            <a:off x="6767628" y="2287289"/>
            <a:ext cx="6848" cy="177949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6EA0D58F-6AAF-6B86-E0CD-5A7F5D5EA457}"/>
              </a:ext>
            </a:extLst>
          </p:cNvPr>
          <p:cNvSpPr/>
          <p:nvPr/>
        </p:nvSpPr>
        <p:spPr>
          <a:xfrm>
            <a:off x="7654143" y="5589374"/>
            <a:ext cx="1196587" cy="2969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종료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07DFAFFF-7328-612D-34D8-11CB0A7BEC55}"/>
              </a:ext>
            </a:extLst>
          </p:cNvPr>
          <p:cNvSpPr/>
          <p:nvPr/>
        </p:nvSpPr>
        <p:spPr>
          <a:xfrm>
            <a:off x="10116379" y="2821677"/>
            <a:ext cx="1281150" cy="335809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오버 화면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3972BAF-EFB7-970E-CA61-6B7F942EEF75}"/>
              </a:ext>
            </a:extLst>
          </p:cNvPr>
          <p:cNvSpPr/>
          <p:nvPr/>
        </p:nvSpPr>
        <p:spPr>
          <a:xfrm>
            <a:off x="6574973" y="3118045"/>
            <a:ext cx="391956" cy="2417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NO</a:t>
            </a: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57F9A779-A8A1-85B4-6E15-2E4E6B9D3345}"/>
              </a:ext>
            </a:extLst>
          </p:cNvPr>
          <p:cNvCxnSpPr>
            <a:cxnSpLocks/>
          </p:cNvCxnSpPr>
          <p:nvPr/>
        </p:nvCxnSpPr>
        <p:spPr>
          <a:xfrm>
            <a:off x="8252436" y="5395252"/>
            <a:ext cx="0" cy="161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01D897B-3DC1-2398-50F3-65FEB109B709}"/>
              </a:ext>
            </a:extLst>
          </p:cNvPr>
          <p:cNvSpPr/>
          <p:nvPr/>
        </p:nvSpPr>
        <p:spPr>
          <a:xfrm>
            <a:off x="8327093" y="3383664"/>
            <a:ext cx="391956" cy="2417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NO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98C9EA-9DAC-82B6-4B6C-3B5A8612EA7C}"/>
              </a:ext>
            </a:extLst>
          </p:cNvPr>
          <p:cNvSpPr/>
          <p:nvPr/>
        </p:nvSpPr>
        <p:spPr>
          <a:xfrm>
            <a:off x="8027361" y="4595952"/>
            <a:ext cx="418168" cy="258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YES</a:t>
            </a:r>
          </a:p>
        </p:txBody>
      </p:sp>
      <p:sp>
        <p:nvSpPr>
          <p:cNvPr id="112" name="TextBox 17">
            <a:extLst>
              <a:ext uri="{FF2B5EF4-FFF2-40B4-BE49-F238E27FC236}">
                <a16:creationId xmlns:a16="http://schemas.microsoft.com/office/drawing/2014/main" id="{2512246F-54D9-6D9D-AD1B-5E6273EA94E9}"/>
              </a:ext>
            </a:extLst>
          </p:cNvPr>
          <p:cNvSpPr txBox="1"/>
          <p:nvPr/>
        </p:nvSpPr>
        <p:spPr>
          <a:xfrm>
            <a:off x="239919" y="1123729"/>
            <a:ext cx="1366683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&lt;메인 화면&gt;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CA83F-919D-54B6-79B7-B9BD93893FB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A83B46-22D3-8477-F527-2B2E1AAC0C80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7C0950-62D6-39BB-F9E2-5F36DD39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82BAA1-B8F4-021A-9C3C-A23E6DCA4A22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602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1973C4-286F-017E-F665-571977958C05}"/>
              </a:ext>
            </a:extLst>
          </p:cNvPr>
          <p:cNvGrpSpPr/>
          <p:nvPr/>
        </p:nvGrpSpPr>
        <p:grpSpPr>
          <a:xfrm>
            <a:off x="1030850" y="3352088"/>
            <a:ext cx="5176017" cy="3223039"/>
            <a:chOff x="3004978" y="1107647"/>
            <a:chExt cx="8137992" cy="478938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47AC05A-4FE7-F7C9-B4BE-7FA1E6C21EBE}"/>
                </a:ext>
              </a:extLst>
            </p:cNvPr>
            <p:cNvGrpSpPr/>
            <p:nvPr/>
          </p:nvGrpSpPr>
          <p:grpSpPr>
            <a:xfrm>
              <a:off x="3004978" y="1107647"/>
              <a:ext cx="8137992" cy="4789384"/>
              <a:chOff x="3424080" y="1099966"/>
              <a:chExt cx="8137992" cy="478938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B0C8BE4-A03A-76A1-172B-929262117BB5}"/>
                  </a:ext>
                </a:extLst>
              </p:cNvPr>
              <p:cNvGrpSpPr/>
              <p:nvPr/>
            </p:nvGrpSpPr>
            <p:grpSpPr>
              <a:xfrm>
                <a:off x="3424080" y="1099966"/>
                <a:ext cx="8137992" cy="4789384"/>
                <a:chOff x="2712505" y="1099170"/>
                <a:chExt cx="8137992" cy="4789384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F970D011-7A5B-F2D6-DA35-562E638515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11074"/>
                <a:stretch/>
              </p:blipFill>
              <p:spPr>
                <a:xfrm>
                  <a:off x="2712505" y="1099170"/>
                  <a:ext cx="8137992" cy="4789384"/>
                </a:xfrm>
                <a:prstGeom prst="rect">
                  <a:avLst/>
                </a:prstGeom>
                <a:effectLst>
                  <a:softEdge rad="31750"/>
                </a:effectLst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D942D0C6-D034-ED2D-C7B5-B1241CA48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3610" y="1181790"/>
                  <a:ext cx="515640" cy="515640"/>
                </a:xfrm>
                <a:prstGeom prst="rect">
                  <a:avLst/>
                </a:prstGeom>
              </p:spPr>
            </p:pic>
          </p:grp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122308B-AEF7-B397-6F42-BCA1DBEC7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444"/>
              <a:stretch/>
            </p:blipFill>
            <p:spPr>
              <a:xfrm>
                <a:off x="4049676" y="1137101"/>
                <a:ext cx="2786972" cy="375716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96332F6-14F6-09D9-8A74-23F88517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0957" y="1207007"/>
              <a:ext cx="1119334" cy="471104"/>
            </a:xfrm>
            <a:prstGeom prst="rect">
              <a:avLst/>
            </a:prstGeom>
          </p:spPr>
        </p:pic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D5EC37F-E42E-5DEA-7ED6-0F94A4A07DCA}"/>
              </a:ext>
            </a:extLst>
          </p:cNvPr>
          <p:cNvCxnSpPr>
            <a:cxnSpLocks/>
            <a:stCxn id="130" idx="3"/>
            <a:endCxn id="131" idx="1"/>
          </p:cNvCxnSpPr>
          <p:nvPr/>
        </p:nvCxnSpPr>
        <p:spPr>
          <a:xfrm flipV="1">
            <a:off x="4398761" y="2407479"/>
            <a:ext cx="604177" cy="2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DC4A95C-4D1F-E1EB-4F3F-0D0751383CCD}"/>
              </a:ext>
            </a:extLst>
          </p:cNvPr>
          <p:cNvCxnSpPr>
            <a:cxnSpLocks/>
          </p:cNvCxnSpPr>
          <p:nvPr/>
        </p:nvCxnSpPr>
        <p:spPr>
          <a:xfrm>
            <a:off x="3647687" y="1517492"/>
            <a:ext cx="0" cy="1555433"/>
          </a:xfrm>
          <a:prstGeom prst="straightConnector1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4AFBC77-1407-5745-4283-D7031055B54C}"/>
              </a:ext>
            </a:extLst>
          </p:cNvPr>
          <p:cNvCxnSpPr>
            <a:cxnSpLocks/>
          </p:cNvCxnSpPr>
          <p:nvPr/>
        </p:nvCxnSpPr>
        <p:spPr>
          <a:xfrm flipV="1">
            <a:off x="3647903" y="1628884"/>
            <a:ext cx="4582547" cy="1441309"/>
          </a:xfrm>
          <a:prstGeom prst="bentConnector3">
            <a:avLst>
              <a:gd name="adj1" fmla="val 55683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DD560DD-9D3A-DD2B-E92E-B572E9F698BB}"/>
              </a:ext>
            </a:extLst>
          </p:cNvPr>
          <p:cNvSpPr/>
          <p:nvPr/>
        </p:nvSpPr>
        <p:spPr>
          <a:xfrm>
            <a:off x="4534564" y="2941736"/>
            <a:ext cx="620624" cy="256913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START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8F10EF4-0D40-0639-9FAD-7FADAC20A89F}"/>
              </a:ext>
            </a:extLst>
          </p:cNvPr>
          <p:cNvCxnSpPr>
            <a:cxnSpLocks/>
          </p:cNvCxnSpPr>
          <p:nvPr/>
        </p:nvCxnSpPr>
        <p:spPr>
          <a:xfrm flipV="1">
            <a:off x="5462077" y="1343591"/>
            <a:ext cx="0" cy="903598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8180F60-D7CE-B3DD-749E-58488EC3F036}"/>
              </a:ext>
            </a:extLst>
          </p:cNvPr>
          <p:cNvCxnSpPr>
            <a:cxnSpLocks/>
            <a:endCxn id="137" idx="1"/>
          </p:cNvCxnSpPr>
          <p:nvPr/>
        </p:nvCxnSpPr>
        <p:spPr>
          <a:xfrm>
            <a:off x="1842534" y="1343591"/>
            <a:ext cx="658362" cy="21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91B7449-E291-7DD8-8D9A-58CB90D47956}"/>
              </a:ext>
            </a:extLst>
          </p:cNvPr>
          <p:cNvSpPr/>
          <p:nvPr/>
        </p:nvSpPr>
        <p:spPr>
          <a:xfrm>
            <a:off x="4384306" y="2118211"/>
            <a:ext cx="526495" cy="2276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Story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0" name="순서도: 판단 129">
            <a:extLst>
              <a:ext uri="{FF2B5EF4-FFF2-40B4-BE49-F238E27FC236}">
                <a16:creationId xmlns:a16="http://schemas.microsoft.com/office/drawing/2014/main" id="{37D3DA30-50F8-D9CD-4388-B42AC8F5DDC5}"/>
              </a:ext>
            </a:extLst>
          </p:cNvPr>
          <p:cNvSpPr/>
          <p:nvPr/>
        </p:nvSpPr>
        <p:spPr>
          <a:xfrm>
            <a:off x="2886008" y="1993529"/>
            <a:ext cx="1512753" cy="833656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메뉴 선택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38D0B7F9-5E45-ECC4-FC6E-E3C9D114DA64}"/>
              </a:ext>
            </a:extLst>
          </p:cNvPr>
          <p:cNvSpPr/>
          <p:nvPr/>
        </p:nvSpPr>
        <p:spPr>
          <a:xfrm>
            <a:off x="5002937" y="2231252"/>
            <a:ext cx="920215" cy="352453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스토리 화면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AE22922A-A1F7-FD2D-7E7B-9B277C1CA129}"/>
              </a:ext>
            </a:extLst>
          </p:cNvPr>
          <p:cNvSpPr/>
          <p:nvPr/>
        </p:nvSpPr>
        <p:spPr>
          <a:xfrm>
            <a:off x="1291141" y="2243251"/>
            <a:ext cx="1090061" cy="346509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설명 화면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F6E1758-74C0-3058-F7FB-2BA13564C311}"/>
              </a:ext>
            </a:extLst>
          </p:cNvPr>
          <p:cNvCxnSpPr>
            <a:cxnSpLocks/>
            <a:stCxn id="132" idx="0"/>
          </p:cNvCxnSpPr>
          <p:nvPr/>
        </p:nvCxnSpPr>
        <p:spPr>
          <a:xfrm flipV="1">
            <a:off x="1836172" y="1343591"/>
            <a:ext cx="4523" cy="89966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6309D68-26A0-4395-5DA6-5EBC7CE2A9DA}"/>
              </a:ext>
            </a:extLst>
          </p:cNvPr>
          <p:cNvCxnSpPr>
            <a:cxnSpLocks/>
            <a:endCxn id="137" idx="3"/>
          </p:cNvCxnSpPr>
          <p:nvPr/>
        </p:nvCxnSpPr>
        <p:spPr>
          <a:xfrm flipH="1">
            <a:off x="4783874" y="1344618"/>
            <a:ext cx="671840" cy="1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6F8807E-A237-344D-8947-03DAB03A5F3F}"/>
              </a:ext>
            </a:extLst>
          </p:cNvPr>
          <p:cNvCxnSpPr>
            <a:cxnSpLocks/>
            <a:stCxn id="130" idx="1"/>
            <a:endCxn id="132" idx="3"/>
          </p:cNvCxnSpPr>
          <p:nvPr/>
        </p:nvCxnSpPr>
        <p:spPr>
          <a:xfrm flipH="1">
            <a:off x="2381202" y="2410357"/>
            <a:ext cx="504806" cy="6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1C54A7F-B995-086B-341D-919457D05418}"/>
              </a:ext>
            </a:extLst>
          </p:cNvPr>
          <p:cNvSpPr/>
          <p:nvPr/>
        </p:nvSpPr>
        <p:spPr>
          <a:xfrm>
            <a:off x="2454192" y="2122385"/>
            <a:ext cx="466481" cy="2235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Help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C656E1-8B8C-6152-9663-3650104B2EA8}"/>
              </a:ext>
            </a:extLst>
          </p:cNvPr>
          <p:cNvSpPr/>
          <p:nvPr/>
        </p:nvSpPr>
        <p:spPr>
          <a:xfrm>
            <a:off x="2500896" y="1196304"/>
            <a:ext cx="2282978" cy="298949"/>
          </a:xfrm>
          <a:prstGeom prst="roundRect">
            <a:avLst/>
          </a:prstGeom>
          <a:solidFill>
            <a:schemeClr val="accent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메인 메뉴 화면</a:t>
            </a: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4D7BD8-71C4-CC7F-B6C7-10C1F4A06DB9}"/>
              </a:ext>
            </a:extLst>
          </p:cNvPr>
          <p:cNvCxnSpPr>
            <a:cxnSpLocks/>
            <a:stCxn id="143" idx="2"/>
            <a:endCxn id="149" idx="0"/>
          </p:cNvCxnSpPr>
          <p:nvPr/>
        </p:nvCxnSpPr>
        <p:spPr>
          <a:xfrm>
            <a:off x="8242440" y="3352088"/>
            <a:ext cx="2558" cy="35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892063A0-C9FA-958B-87CA-C4144E51D2DF}"/>
              </a:ext>
            </a:extLst>
          </p:cNvPr>
          <p:cNvCxnSpPr>
            <a:cxnSpLocks/>
          </p:cNvCxnSpPr>
          <p:nvPr/>
        </p:nvCxnSpPr>
        <p:spPr>
          <a:xfrm flipH="1" flipV="1">
            <a:off x="10757632" y="1934231"/>
            <a:ext cx="1" cy="94031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97B1E03-9C59-7DEA-4696-2D274C0DD4A7}"/>
              </a:ext>
            </a:extLst>
          </p:cNvPr>
          <p:cNvCxnSpPr>
            <a:cxnSpLocks/>
          </p:cNvCxnSpPr>
          <p:nvPr/>
        </p:nvCxnSpPr>
        <p:spPr>
          <a:xfrm>
            <a:off x="8231152" y="1620455"/>
            <a:ext cx="0" cy="16131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4B829FF9-8BA2-543C-2467-BD3FEF4ABAF0}"/>
              </a:ext>
            </a:extLst>
          </p:cNvPr>
          <p:cNvSpPr/>
          <p:nvPr/>
        </p:nvSpPr>
        <p:spPr>
          <a:xfrm>
            <a:off x="7297679" y="2150927"/>
            <a:ext cx="1865543" cy="252911"/>
          </a:xfrm>
          <a:prstGeom prst="roundRect">
            <a:avLst/>
          </a:prstGeom>
          <a:solidFill>
            <a:schemeClr val="accent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플레이어 조작 및 적 생성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63CC89E3-8A39-9EFD-C9A4-9BDC9BE31BB1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>
            <a:off x="8239803" y="2403837"/>
            <a:ext cx="2637" cy="2128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순서도: 판단 142">
            <a:extLst>
              <a:ext uri="{FF2B5EF4-FFF2-40B4-BE49-F238E27FC236}">
                <a16:creationId xmlns:a16="http://schemas.microsoft.com/office/drawing/2014/main" id="{4DBC9A10-3EC9-3662-9E2D-610E0FEF25FB}"/>
              </a:ext>
            </a:extLst>
          </p:cNvPr>
          <p:cNvSpPr/>
          <p:nvPr/>
        </p:nvSpPr>
        <p:spPr>
          <a:xfrm>
            <a:off x="6953808" y="2626202"/>
            <a:ext cx="2577264" cy="725886"/>
          </a:xfrm>
          <a:prstGeom prst="flowChartDecision">
            <a:avLst/>
          </a:prstGeom>
          <a:solidFill>
            <a:srgbClr val="C1D9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플레이어의 </a:t>
            </a:r>
            <a:endParaRPr lang="en-US" altLang="ko-KR" sz="1000" b="1" dirty="0">
              <a:solidFill>
                <a:srgbClr val="000000"/>
              </a:solidFill>
              <a:ea typeface="맑은 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체력이 0인가?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F02E712F-0F64-4FC5-78AC-DBD0D3D3645C}"/>
              </a:ext>
            </a:extLst>
          </p:cNvPr>
          <p:cNvCxnSpPr>
            <a:cxnSpLocks/>
          </p:cNvCxnSpPr>
          <p:nvPr/>
        </p:nvCxnSpPr>
        <p:spPr>
          <a:xfrm>
            <a:off x="9523590" y="2989966"/>
            <a:ext cx="561342" cy="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D822C680-6F59-1CE8-E995-C38D4011004A}"/>
              </a:ext>
            </a:extLst>
          </p:cNvPr>
          <p:cNvSpPr/>
          <p:nvPr/>
        </p:nvSpPr>
        <p:spPr>
          <a:xfrm>
            <a:off x="7640340" y="1804250"/>
            <a:ext cx="1196587" cy="29695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시작</a:t>
            </a: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02225430-C413-9655-414B-E5B87BAD27ED}"/>
              </a:ext>
            </a:extLst>
          </p:cNvPr>
          <p:cNvCxnSpPr>
            <a:cxnSpLocks/>
            <a:stCxn id="147" idx="1"/>
            <a:endCxn id="145" idx="6"/>
          </p:cNvCxnSpPr>
          <p:nvPr/>
        </p:nvCxnSpPr>
        <p:spPr>
          <a:xfrm flipH="1">
            <a:off x="8836927" y="1948936"/>
            <a:ext cx="1495597" cy="3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5EFA143-431E-4355-1547-3B7E1B1AEA43}"/>
              </a:ext>
            </a:extLst>
          </p:cNvPr>
          <p:cNvSpPr/>
          <p:nvPr/>
        </p:nvSpPr>
        <p:spPr>
          <a:xfrm>
            <a:off x="10332524" y="1800459"/>
            <a:ext cx="848860" cy="296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R키 누르기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4FBD66C-0C31-B14C-04B0-12730D09EF1D}"/>
              </a:ext>
            </a:extLst>
          </p:cNvPr>
          <p:cNvSpPr/>
          <p:nvPr/>
        </p:nvSpPr>
        <p:spPr>
          <a:xfrm>
            <a:off x="9542259" y="2672347"/>
            <a:ext cx="418168" cy="258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YES</a:t>
            </a:r>
          </a:p>
        </p:txBody>
      </p:sp>
      <p:sp>
        <p:nvSpPr>
          <p:cNvPr id="149" name="순서도: 판단 148">
            <a:extLst>
              <a:ext uri="{FF2B5EF4-FFF2-40B4-BE49-F238E27FC236}">
                <a16:creationId xmlns:a16="http://schemas.microsoft.com/office/drawing/2014/main" id="{0F86F529-9C86-2F12-FA1A-97972D8092D9}"/>
              </a:ext>
            </a:extLst>
          </p:cNvPr>
          <p:cNvSpPr/>
          <p:nvPr/>
        </p:nvSpPr>
        <p:spPr>
          <a:xfrm>
            <a:off x="7096964" y="3702484"/>
            <a:ext cx="2296065" cy="736290"/>
          </a:xfrm>
          <a:prstGeom prst="flowChartDecision">
            <a:avLst/>
          </a:prstGeom>
          <a:solidFill>
            <a:srgbClr val="C1D9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배 부품을 </a:t>
            </a:r>
            <a:endParaRPr lang="en-US" altLang="ko-KR" sz="1000" b="1" dirty="0">
              <a:solidFill>
                <a:srgbClr val="000000"/>
              </a:solidFill>
              <a:ea typeface="맑은 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전부 모았는가?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DD026D9-8E8B-A8B9-3C1B-D987DCE78149}"/>
              </a:ext>
            </a:extLst>
          </p:cNvPr>
          <p:cNvCxnSpPr>
            <a:cxnSpLocks/>
          </p:cNvCxnSpPr>
          <p:nvPr/>
        </p:nvCxnSpPr>
        <p:spPr>
          <a:xfrm>
            <a:off x="8237558" y="4438774"/>
            <a:ext cx="7439" cy="6432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2B4D3363-6538-250F-7565-62491B6E628F}"/>
              </a:ext>
            </a:extLst>
          </p:cNvPr>
          <p:cNvSpPr/>
          <p:nvPr/>
        </p:nvSpPr>
        <p:spPr>
          <a:xfrm>
            <a:off x="7342213" y="5082026"/>
            <a:ext cx="1820447" cy="313226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엔딩 화면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C278582-8150-9C13-3E2A-B08E261462BA}"/>
              </a:ext>
            </a:extLst>
          </p:cNvPr>
          <p:cNvCxnSpPr>
            <a:cxnSpLocks/>
          </p:cNvCxnSpPr>
          <p:nvPr/>
        </p:nvCxnSpPr>
        <p:spPr>
          <a:xfrm flipV="1">
            <a:off x="6771189" y="2271701"/>
            <a:ext cx="528797" cy="11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882BC3AF-5917-9E51-E41F-4B45B010DB91}"/>
              </a:ext>
            </a:extLst>
          </p:cNvPr>
          <p:cNvCxnSpPr>
            <a:cxnSpLocks/>
          </p:cNvCxnSpPr>
          <p:nvPr/>
        </p:nvCxnSpPr>
        <p:spPr>
          <a:xfrm flipH="1" flipV="1">
            <a:off x="6765733" y="4068481"/>
            <a:ext cx="341996" cy="1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F00FD9A1-3879-B149-F30C-F7B4BFE660C7}"/>
              </a:ext>
            </a:extLst>
          </p:cNvPr>
          <p:cNvCxnSpPr>
            <a:cxnSpLocks/>
          </p:cNvCxnSpPr>
          <p:nvPr/>
        </p:nvCxnSpPr>
        <p:spPr>
          <a:xfrm>
            <a:off x="6767628" y="2287289"/>
            <a:ext cx="6848" cy="177949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>
            <a:extLst>
              <a:ext uri="{FF2B5EF4-FFF2-40B4-BE49-F238E27FC236}">
                <a16:creationId xmlns:a16="http://schemas.microsoft.com/office/drawing/2014/main" id="{B5253387-5701-F4CA-2340-2776EBAB0BB1}"/>
              </a:ext>
            </a:extLst>
          </p:cNvPr>
          <p:cNvSpPr/>
          <p:nvPr/>
        </p:nvSpPr>
        <p:spPr>
          <a:xfrm>
            <a:off x="7654143" y="5589374"/>
            <a:ext cx="1196587" cy="2969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종료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B47CB091-8CD5-9E6B-53A3-F7A066CD7E63}"/>
              </a:ext>
            </a:extLst>
          </p:cNvPr>
          <p:cNvSpPr/>
          <p:nvPr/>
        </p:nvSpPr>
        <p:spPr>
          <a:xfrm>
            <a:off x="10116379" y="2821677"/>
            <a:ext cx="1281150" cy="335809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오버 화면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8440BE8B-31BC-98AE-9112-B481838620C0}"/>
              </a:ext>
            </a:extLst>
          </p:cNvPr>
          <p:cNvSpPr/>
          <p:nvPr/>
        </p:nvSpPr>
        <p:spPr>
          <a:xfrm>
            <a:off x="6574973" y="3118045"/>
            <a:ext cx="391956" cy="2417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NO</a:t>
            </a:r>
          </a:p>
        </p:txBody>
      </p: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FF632CC-1FD4-4B1D-22ED-7D4AA3B32D2C}"/>
              </a:ext>
            </a:extLst>
          </p:cNvPr>
          <p:cNvCxnSpPr>
            <a:cxnSpLocks/>
          </p:cNvCxnSpPr>
          <p:nvPr/>
        </p:nvCxnSpPr>
        <p:spPr>
          <a:xfrm>
            <a:off x="8252436" y="5395252"/>
            <a:ext cx="0" cy="161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89E30E1-F5A3-815E-9A86-538D846986A3}"/>
              </a:ext>
            </a:extLst>
          </p:cNvPr>
          <p:cNvSpPr/>
          <p:nvPr/>
        </p:nvSpPr>
        <p:spPr>
          <a:xfrm>
            <a:off x="8327093" y="3383664"/>
            <a:ext cx="391956" cy="2417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NO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C67A9D1-815D-1FB2-71FE-4C7D40804F36}"/>
              </a:ext>
            </a:extLst>
          </p:cNvPr>
          <p:cNvSpPr/>
          <p:nvPr/>
        </p:nvSpPr>
        <p:spPr>
          <a:xfrm>
            <a:off x="8027361" y="4595952"/>
            <a:ext cx="418168" cy="258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YES</a:t>
            </a:r>
          </a:p>
        </p:txBody>
      </p:sp>
      <p:sp>
        <p:nvSpPr>
          <p:cNvPr id="205" name="TextBox 17">
            <a:extLst>
              <a:ext uri="{FF2B5EF4-FFF2-40B4-BE49-F238E27FC236}">
                <a16:creationId xmlns:a16="http://schemas.microsoft.com/office/drawing/2014/main" id="{22DDE72C-2DB6-2A3E-9DC4-48F3925573DB}"/>
              </a:ext>
            </a:extLst>
          </p:cNvPr>
          <p:cNvSpPr txBox="1"/>
          <p:nvPr/>
        </p:nvSpPr>
        <p:spPr>
          <a:xfrm>
            <a:off x="239919" y="1123729"/>
            <a:ext cx="1366683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&lt;메인 화면&gt;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59542-B4BB-3137-8846-970F28D2F63C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76EECA-648B-2CE7-E099-66F661DE8F6A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894F14-2F21-F152-3D59-BD4BBCA90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1D470-101D-6E12-AC38-02AAB8483D73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689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2" name="그림 3">
            <a:extLst>
              <a:ext uri="{FF2B5EF4-FFF2-40B4-BE49-F238E27FC236}">
                <a16:creationId xmlns:a16="http://schemas.microsoft.com/office/drawing/2014/main" id="{BB524A80-34CE-FC32-F67D-C0200E559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325" y="3332970"/>
            <a:ext cx="5224683" cy="3243874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4DB7BFE-3CDB-CB53-71FE-4F9919AEA9EE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4398761" y="2407479"/>
            <a:ext cx="604177" cy="2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C7466B2-6926-56B6-BDF6-2F10F566C8C1}"/>
              </a:ext>
            </a:extLst>
          </p:cNvPr>
          <p:cNvCxnSpPr>
            <a:cxnSpLocks/>
          </p:cNvCxnSpPr>
          <p:nvPr/>
        </p:nvCxnSpPr>
        <p:spPr>
          <a:xfrm>
            <a:off x="3647687" y="1517492"/>
            <a:ext cx="0" cy="155543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E597E10-76D6-B269-91AE-934074427606}"/>
              </a:ext>
            </a:extLst>
          </p:cNvPr>
          <p:cNvCxnSpPr>
            <a:cxnSpLocks/>
          </p:cNvCxnSpPr>
          <p:nvPr/>
        </p:nvCxnSpPr>
        <p:spPr>
          <a:xfrm flipV="1">
            <a:off x="3647903" y="1628884"/>
            <a:ext cx="4582547" cy="1441309"/>
          </a:xfrm>
          <a:prstGeom prst="bentConnector3">
            <a:avLst>
              <a:gd name="adj1" fmla="val 5568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D10275-27FB-6E63-9A6A-BDCF722A8603}"/>
              </a:ext>
            </a:extLst>
          </p:cNvPr>
          <p:cNvSpPr/>
          <p:nvPr/>
        </p:nvSpPr>
        <p:spPr>
          <a:xfrm>
            <a:off x="4534564" y="2941736"/>
            <a:ext cx="620624" cy="25691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START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9DB382A-C0A2-8A4A-787F-F11BDB30A898}"/>
              </a:ext>
            </a:extLst>
          </p:cNvPr>
          <p:cNvCxnSpPr>
            <a:cxnSpLocks/>
          </p:cNvCxnSpPr>
          <p:nvPr/>
        </p:nvCxnSpPr>
        <p:spPr>
          <a:xfrm flipV="1">
            <a:off x="5462077" y="1343591"/>
            <a:ext cx="0" cy="903598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43C0AB6-121C-8461-B2BB-24F4F9068CF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1842534" y="1343591"/>
            <a:ext cx="658362" cy="21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38FA24-4A99-C698-AEF4-52FC786D8730}"/>
              </a:ext>
            </a:extLst>
          </p:cNvPr>
          <p:cNvSpPr/>
          <p:nvPr/>
        </p:nvSpPr>
        <p:spPr>
          <a:xfrm>
            <a:off x="4384306" y="2118211"/>
            <a:ext cx="526495" cy="2276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Story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2" name="순서도: 판단 61">
            <a:extLst>
              <a:ext uri="{FF2B5EF4-FFF2-40B4-BE49-F238E27FC236}">
                <a16:creationId xmlns:a16="http://schemas.microsoft.com/office/drawing/2014/main" id="{B2C813AF-815A-F1EB-F944-53E2C3C928C4}"/>
              </a:ext>
            </a:extLst>
          </p:cNvPr>
          <p:cNvSpPr/>
          <p:nvPr/>
        </p:nvSpPr>
        <p:spPr>
          <a:xfrm>
            <a:off x="2886008" y="1993529"/>
            <a:ext cx="1512753" cy="833656"/>
          </a:xfrm>
          <a:prstGeom prst="flowChartDecision">
            <a:avLst/>
          </a:prstGeom>
          <a:solidFill>
            <a:srgbClr val="C1D9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메뉴 선택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A33AD6E-0184-675C-8BD6-586659C6E2B7}"/>
              </a:ext>
            </a:extLst>
          </p:cNvPr>
          <p:cNvSpPr/>
          <p:nvPr/>
        </p:nvSpPr>
        <p:spPr>
          <a:xfrm>
            <a:off x="5002937" y="2231252"/>
            <a:ext cx="920215" cy="352453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스토리 화면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A11D66F8-34BD-F215-3D17-14A5EE9F2839}"/>
              </a:ext>
            </a:extLst>
          </p:cNvPr>
          <p:cNvSpPr/>
          <p:nvPr/>
        </p:nvSpPr>
        <p:spPr>
          <a:xfrm>
            <a:off x="1291141" y="2243251"/>
            <a:ext cx="1090061" cy="346509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설명 화면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E4D925FF-A175-AB67-C4C7-60BEA16BEC8A}"/>
              </a:ext>
            </a:extLst>
          </p:cNvPr>
          <p:cNvCxnSpPr>
            <a:cxnSpLocks/>
            <a:stCxn id="128" idx="0"/>
          </p:cNvCxnSpPr>
          <p:nvPr/>
        </p:nvCxnSpPr>
        <p:spPr>
          <a:xfrm flipV="1">
            <a:off x="1836172" y="1343591"/>
            <a:ext cx="4523" cy="89966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2AE52AD-7D14-33AD-9E0F-CC7655C80773}"/>
              </a:ext>
            </a:extLst>
          </p:cNvPr>
          <p:cNvCxnSpPr>
            <a:cxnSpLocks/>
            <a:endCxn id="133" idx="3"/>
          </p:cNvCxnSpPr>
          <p:nvPr/>
        </p:nvCxnSpPr>
        <p:spPr>
          <a:xfrm flipH="1">
            <a:off x="4783874" y="1344618"/>
            <a:ext cx="671840" cy="1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D9DB01E-DCB3-14C2-AD7C-3586400D8172}"/>
              </a:ext>
            </a:extLst>
          </p:cNvPr>
          <p:cNvCxnSpPr>
            <a:cxnSpLocks/>
            <a:stCxn id="62" idx="1"/>
            <a:endCxn id="128" idx="3"/>
          </p:cNvCxnSpPr>
          <p:nvPr/>
        </p:nvCxnSpPr>
        <p:spPr>
          <a:xfrm flipH="1">
            <a:off x="2381202" y="2410357"/>
            <a:ext cx="504806" cy="6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32A4F81-4493-4793-82ED-5D91584347D0}"/>
              </a:ext>
            </a:extLst>
          </p:cNvPr>
          <p:cNvSpPr/>
          <p:nvPr/>
        </p:nvSpPr>
        <p:spPr>
          <a:xfrm>
            <a:off x="2454192" y="2122385"/>
            <a:ext cx="466481" cy="2235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Help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E7CEE0A0-2BDD-7825-FF50-97DF1B836A70}"/>
              </a:ext>
            </a:extLst>
          </p:cNvPr>
          <p:cNvSpPr/>
          <p:nvPr/>
        </p:nvSpPr>
        <p:spPr>
          <a:xfrm>
            <a:off x="2500896" y="1196304"/>
            <a:ext cx="2282978" cy="298949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메인 메뉴 화면</a:t>
            </a: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9035BFFB-E7C2-9173-2BE9-7A85410CDC69}"/>
              </a:ext>
            </a:extLst>
          </p:cNvPr>
          <p:cNvCxnSpPr>
            <a:cxnSpLocks/>
            <a:stCxn id="139" idx="2"/>
            <a:endCxn id="145" idx="0"/>
          </p:cNvCxnSpPr>
          <p:nvPr/>
        </p:nvCxnSpPr>
        <p:spPr>
          <a:xfrm>
            <a:off x="8242440" y="3352088"/>
            <a:ext cx="2558" cy="35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34EDDF3-AD2E-468C-51F7-62CA24B9B1A3}"/>
              </a:ext>
            </a:extLst>
          </p:cNvPr>
          <p:cNvCxnSpPr>
            <a:cxnSpLocks/>
          </p:cNvCxnSpPr>
          <p:nvPr/>
        </p:nvCxnSpPr>
        <p:spPr>
          <a:xfrm flipH="1" flipV="1">
            <a:off x="10757632" y="1934231"/>
            <a:ext cx="1" cy="940319"/>
          </a:xfrm>
          <a:prstGeom prst="straightConnector1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DA5E58ED-4929-FA9E-2943-8073EF942A33}"/>
              </a:ext>
            </a:extLst>
          </p:cNvPr>
          <p:cNvCxnSpPr>
            <a:cxnSpLocks/>
          </p:cNvCxnSpPr>
          <p:nvPr/>
        </p:nvCxnSpPr>
        <p:spPr>
          <a:xfrm>
            <a:off x="8231152" y="1620455"/>
            <a:ext cx="0" cy="161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1025E1F9-ACA9-C9E1-A9F6-DCE5790D520E}"/>
              </a:ext>
            </a:extLst>
          </p:cNvPr>
          <p:cNvSpPr/>
          <p:nvPr/>
        </p:nvSpPr>
        <p:spPr>
          <a:xfrm>
            <a:off x="7297679" y="2150927"/>
            <a:ext cx="1865543" cy="252911"/>
          </a:xfrm>
          <a:prstGeom prst="roundRect">
            <a:avLst/>
          </a:prstGeom>
          <a:solidFill>
            <a:schemeClr val="accent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플레이어 조작 및 적 생성</a:t>
            </a: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D769393-311D-A8D2-5DD1-11D41978F11B}"/>
              </a:ext>
            </a:extLst>
          </p:cNvPr>
          <p:cNvCxnSpPr>
            <a:cxnSpLocks/>
            <a:stCxn id="137" idx="2"/>
            <a:endCxn id="139" idx="0"/>
          </p:cNvCxnSpPr>
          <p:nvPr/>
        </p:nvCxnSpPr>
        <p:spPr>
          <a:xfrm>
            <a:off x="8239803" y="2403837"/>
            <a:ext cx="2637" cy="212853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순서도: 판단 138">
            <a:extLst>
              <a:ext uri="{FF2B5EF4-FFF2-40B4-BE49-F238E27FC236}">
                <a16:creationId xmlns:a16="http://schemas.microsoft.com/office/drawing/2014/main" id="{DB144A8D-9C49-1055-39D4-269A5C50F38B}"/>
              </a:ext>
            </a:extLst>
          </p:cNvPr>
          <p:cNvSpPr/>
          <p:nvPr/>
        </p:nvSpPr>
        <p:spPr>
          <a:xfrm>
            <a:off x="6953808" y="2626202"/>
            <a:ext cx="2577264" cy="725886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플레이어의 </a:t>
            </a:r>
            <a:endParaRPr lang="en-US" altLang="ko-KR" sz="1000" b="1" dirty="0">
              <a:solidFill>
                <a:srgbClr val="000000"/>
              </a:solidFill>
              <a:ea typeface="맑은 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체력이 0인가?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2F5C3E3-2116-1067-7A6A-5657711798C0}"/>
              </a:ext>
            </a:extLst>
          </p:cNvPr>
          <p:cNvCxnSpPr>
            <a:cxnSpLocks/>
          </p:cNvCxnSpPr>
          <p:nvPr/>
        </p:nvCxnSpPr>
        <p:spPr>
          <a:xfrm>
            <a:off x="9523590" y="2989966"/>
            <a:ext cx="561342" cy="42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타원 140">
            <a:extLst>
              <a:ext uri="{FF2B5EF4-FFF2-40B4-BE49-F238E27FC236}">
                <a16:creationId xmlns:a16="http://schemas.microsoft.com/office/drawing/2014/main" id="{9EB403C0-59BD-4115-29D6-6F4837F94C6B}"/>
              </a:ext>
            </a:extLst>
          </p:cNvPr>
          <p:cNvSpPr/>
          <p:nvPr/>
        </p:nvSpPr>
        <p:spPr>
          <a:xfrm>
            <a:off x="7640340" y="1804250"/>
            <a:ext cx="1196587" cy="29695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시작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83F3DA0-38B9-5BBB-8633-209A90745422}"/>
              </a:ext>
            </a:extLst>
          </p:cNvPr>
          <p:cNvCxnSpPr>
            <a:cxnSpLocks/>
            <a:stCxn id="143" idx="1"/>
            <a:endCxn id="141" idx="6"/>
          </p:cNvCxnSpPr>
          <p:nvPr/>
        </p:nvCxnSpPr>
        <p:spPr>
          <a:xfrm flipH="1">
            <a:off x="8836927" y="1948936"/>
            <a:ext cx="1495597" cy="379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E07E17F-4FBA-763D-B1D9-EDA0D41D5555}"/>
              </a:ext>
            </a:extLst>
          </p:cNvPr>
          <p:cNvSpPr/>
          <p:nvPr/>
        </p:nvSpPr>
        <p:spPr>
          <a:xfrm>
            <a:off x="10332524" y="1800459"/>
            <a:ext cx="848860" cy="296953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R키 누르기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F5B6CC3-9F60-CB6C-8505-C2DD3782FD16}"/>
              </a:ext>
            </a:extLst>
          </p:cNvPr>
          <p:cNvSpPr/>
          <p:nvPr/>
        </p:nvSpPr>
        <p:spPr>
          <a:xfrm>
            <a:off x="9542259" y="2672347"/>
            <a:ext cx="418168" cy="258459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YES</a:t>
            </a:r>
          </a:p>
        </p:txBody>
      </p:sp>
      <p:sp>
        <p:nvSpPr>
          <p:cNvPr id="145" name="순서도: 판단 144">
            <a:extLst>
              <a:ext uri="{FF2B5EF4-FFF2-40B4-BE49-F238E27FC236}">
                <a16:creationId xmlns:a16="http://schemas.microsoft.com/office/drawing/2014/main" id="{F52AC5A0-23F6-1D0F-B22E-031EB642CFAE}"/>
              </a:ext>
            </a:extLst>
          </p:cNvPr>
          <p:cNvSpPr/>
          <p:nvPr/>
        </p:nvSpPr>
        <p:spPr>
          <a:xfrm>
            <a:off x="7096964" y="3702484"/>
            <a:ext cx="2296065" cy="736290"/>
          </a:xfrm>
          <a:prstGeom prst="flowChartDecision">
            <a:avLst/>
          </a:prstGeom>
          <a:solidFill>
            <a:srgbClr val="C1D9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배 부품을 </a:t>
            </a:r>
            <a:endParaRPr lang="en-US" altLang="ko-KR" sz="1000" b="1" dirty="0">
              <a:solidFill>
                <a:srgbClr val="000000"/>
              </a:solidFill>
              <a:ea typeface="맑은 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전부 모았는가?</a:t>
            </a: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BC8BA227-AE55-FEA9-420F-4CE073004C85}"/>
              </a:ext>
            </a:extLst>
          </p:cNvPr>
          <p:cNvCxnSpPr>
            <a:cxnSpLocks/>
          </p:cNvCxnSpPr>
          <p:nvPr/>
        </p:nvCxnSpPr>
        <p:spPr>
          <a:xfrm>
            <a:off x="8237558" y="4438774"/>
            <a:ext cx="7439" cy="6432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435660DA-1C07-B3D9-A576-D9953D1C1F7F}"/>
              </a:ext>
            </a:extLst>
          </p:cNvPr>
          <p:cNvSpPr/>
          <p:nvPr/>
        </p:nvSpPr>
        <p:spPr>
          <a:xfrm>
            <a:off x="7342213" y="5082026"/>
            <a:ext cx="1820447" cy="313226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엔딩 화면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31864DE-3797-E701-0D92-BC253F7EE2E3}"/>
              </a:ext>
            </a:extLst>
          </p:cNvPr>
          <p:cNvCxnSpPr>
            <a:cxnSpLocks/>
          </p:cNvCxnSpPr>
          <p:nvPr/>
        </p:nvCxnSpPr>
        <p:spPr>
          <a:xfrm flipV="1">
            <a:off x="6771189" y="2271701"/>
            <a:ext cx="528797" cy="11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5B5D32B9-52E5-E286-46CF-11BCF23B12A4}"/>
              </a:ext>
            </a:extLst>
          </p:cNvPr>
          <p:cNvCxnSpPr>
            <a:cxnSpLocks/>
          </p:cNvCxnSpPr>
          <p:nvPr/>
        </p:nvCxnSpPr>
        <p:spPr>
          <a:xfrm flipH="1" flipV="1">
            <a:off x="6765733" y="4068481"/>
            <a:ext cx="341996" cy="1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092E25AD-55C3-9793-91C5-CF5120FCC7F8}"/>
              </a:ext>
            </a:extLst>
          </p:cNvPr>
          <p:cNvCxnSpPr>
            <a:cxnSpLocks/>
          </p:cNvCxnSpPr>
          <p:nvPr/>
        </p:nvCxnSpPr>
        <p:spPr>
          <a:xfrm>
            <a:off x="6767628" y="2287289"/>
            <a:ext cx="6848" cy="177949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BFAD981D-F436-D9F7-37F9-FDCC656C99F9}"/>
              </a:ext>
            </a:extLst>
          </p:cNvPr>
          <p:cNvSpPr/>
          <p:nvPr/>
        </p:nvSpPr>
        <p:spPr>
          <a:xfrm>
            <a:off x="7654143" y="5589374"/>
            <a:ext cx="1196587" cy="2969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종료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333190E5-0684-5F5F-AF97-8F439CB8A249}"/>
              </a:ext>
            </a:extLst>
          </p:cNvPr>
          <p:cNvSpPr/>
          <p:nvPr/>
        </p:nvSpPr>
        <p:spPr>
          <a:xfrm>
            <a:off x="10116379" y="2821677"/>
            <a:ext cx="1281150" cy="335809"/>
          </a:xfrm>
          <a:prstGeom prst="roundRect">
            <a:avLst/>
          </a:prstGeom>
          <a:solidFill>
            <a:schemeClr val="accent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오버 화면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903F90F-B785-C1E7-CA20-0C8A0BA9321F}"/>
              </a:ext>
            </a:extLst>
          </p:cNvPr>
          <p:cNvSpPr/>
          <p:nvPr/>
        </p:nvSpPr>
        <p:spPr>
          <a:xfrm>
            <a:off x="6574973" y="3118045"/>
            <a:ext cx="391956" cy="2417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NO</a:t>
            </a: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2A1C4EC-20B8-AF12-7E17-07550116110C}"/>
              </a:ext>
            </a:extLst>
          </p:cNvPr>
          <p:cNvCxnSpPr>
            <a:cxnSpLocks/>
          </p:cNvCxnSpPr>
          <p:nvPr/>
        </p:nvCxnSpPr>
        <p:spPr>
          <a:xfrm>
            <a:off x="8252436" y="5395252"/>
            <a:ext cx="0" cy="161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A5C242A7-F52F-D1E8-9DE9-A0BF155917C3}"/>
              </a:ext>
            </a:extLst>
          </p:cNvPr>
          <p:cNvSpPr/>
          <p:nvPr/>
        </p:nvSpPr>
        <p:spPr>
          <a:xfrm>
            <a:off x="8327093" y="3383664"/>
            <a:ext cx="391956" cy="2417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NO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41678FC-5FAA-8A9E-B8CE-E4FBB59A4A4C}"/>
              </a:ext>
            </a:extLst>
          </p:cNvPr>
          <p:cNvSpPr/>
          <p:nvPr/>
        </p:nvSpPr>
        <p:spPr>
          <a:xfrm>
            <a:off x="8027361" y="4595952"/>
            <a:ext cx="418168" cy="258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YES</a:t>
            </a:r>
          </a:p>
        </p:txBody>
      </p:sp>
      <p:sp>
        <p:nvSpPr>
          <p:cNvPr id="200" name="TextBox 17">
            <a:extLst>
              <a:ext uri="{FF2B5EF4-FFF2-40B4-BE49-F238E27FC236}">
                <a16:creationId xmlns:a16="http://schemas.microsoft.com/office/drawing/2014/main" id="{35CE33FE-0544-3493-5E1B-E6DCFA941CB6}"/>
              </a:ext>
            </a:extLst>
          </p:cNvPr>
          <p:cNvSpPr txBox="1"/>
          <p:nvPr/>
        </p:nvSpPr>
        <p:spPr>
          <a:xfrm>
            <a:off x="239919" y="1123729"/>
            <a:ext cx="1366683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&lt;메인 화면&gt;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22B90-EC13-5F72-FD44-FAE6BFD5199E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0C805B-7323-43B8-A342-39B6105C60B5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7582D-AF68-7CE9-5EAD-1B0781AA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FEA457-13A9-E6D2-62DF-58EED196A0A4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38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3" name="그림 3" descr="텍스트, 물, 실외, 하늘이(가) 표시된 사진&#10;&#10;자동 생성된 설명">
            <a:extLst>
              <a:ext uri="{FF2B5EF4-FFF2-40B4-BE49-F238E27FC236}">
                <a16:creationId xmlns:a16="http://schemas.microsoft.com/office/drawing/2014/main" id="{FE6FCC27-A786-F81F-EC8B-BAF38E029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275" y="3397226"/>
            <a:ext cx="5208152" cy="3176655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5A80303-C00C-B8D1-EFE2-E09504C1BFF3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4398761" y="2407479"/>
            <a:ext cx="604177" cy="28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96DB99E-8B94-442A-C2E2-ACDAD81134E9}"/>
              </a:ext>
            </a:extLst>
          </p:cNvPr>
          <p:cNvCxnSpPr>
            <a:cxnSpLocks/>
          </p:cNvCxnSpPr>
          <p:nvPr/>
        </p:nvCxnSpPr>
        <p:spPr>
          <a:xfrm>
            <a:off x="3647687" y="1517492"/>
            <a:ext cx="0" cy="155543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3B27F2E4-431E-742C-9767-A36A2E647DA1}"/>
              </a:ext>
            </a:extLst>
          </p:cNvPr>
          <p:cNvCxnSpPr>
            <a:cxnSpLocks/>
          </p:cNvCxnSpPr>
          <p:nvPr/>
        </p:nvCxnSpPr>
        <p:spPr>
          <a:xfrm flipV="1">
            <a:off x="3647903" y="1628884"/>
            <a:ext cx="4582547" cy="1441309"/>
          </a:xfrm>
          <a:prstGeom prst="bentConnector3">
            <a:avLst>
              <a:gd name="adj1" fmla="val 5568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0F2CED-6DBA-77E9-BB2C-602793DC6C6D}"/>
              </a:ext>
            </a:extLst>
          </p:cNvPr>
          <p:cNvSpPr/>
          <p:nvPr/>
        </p:nvSpPr>
        <p:spPr>
          <a:xfrm>
            <a:off x="4534564" y="2941736"/>
            <a:ext cx="620624" cy="25691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START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2EA9D02-296D-91C9-1249-24975E39EF7A}"/>
              </a:ext>
            </a:extLst>
          </p:cNvPr>
          <p:cNvCxnSpPr>
            <a:cxnSpLocks/>
          </p:cNvCxnSpPr>
          <p:nvPr/>
        </p:nvCxnSpPr>
        <p:spPr>
          <a:xfrm flipV="1">
            <a:off x="5462077" y="1343591"/>
            <a:ext cx="0" cy="903598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AE742F6-1F58-F779-90CD-22E21C7FF5C9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1842534" y="1343591"/>
            <a:ext cx="658362" cy="21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29510C6-8008-97C2-1D5C-3D3BCCD5ED56}"/>
              </a:ext>
            </a:extLst>
          </p:cNvPr>
          <p:cNvSpPr/>
          <p:nvPr/>
        </p:nvSpPr>
        <p:spPr>
          <a:xfrm>
            <a:off x="4384306" y="2118211"/>
            <a:ext cx="526495" cy="2276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Story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64184174-A892-E087-7E98-A9D7624D4B8E}"/>
              </a:ext>
            </a:extLst>
          </p:cNvPr>
          <p:cNvSpPr/>
          <p:nvPr/>
        </p:nvSpPr>
        <p:spPr>
          <a:xfrm>
            <a:off x="2886008" y="1993529"/>
            <a:ext cx="1512753" cy="833656"/>
          </a:xfrm>
          <a:prstGeom prst="flowChartDecision">
            <a:avLst/>
          </a:prstGeom>
          <a:solidFill>
            <a:srgbClr val="C1D9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메뉴 선택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CCC34A4-B8AC-826E-8022-5D4E54AA0FE7}"/>
              </a:ext>
            </a:extLst>
          </p:cNvPr>
          <p:cNvSpPr/>
          <p:nvPr/>
        </p:nvSpPr>
        <p:spPr>
          <a:xfrm>
            <a:off x="5002937" y="2231252"/>
            <a:ext cx="920215" cy="352453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스토리 화면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4DFCD1B-22F2-31CE-2266-E74C77C2EC25}"/>
              </a:ext>
            </a:extLst>
          </p:cNvPr>
          <p:cNvSpPr/>
          <p:nvPr/>
        </p:nvSpPr>
        <p:spPr>
          <a:xfrm>
            <a:off x="1291141" y="2243251"/>
            <a:ext cx="1090061" cy="346509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설명 화면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57B9DC0-A3EC-A7D1-7969-C2656EDFEA7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1836172" y="1343591"/>
            <a:ext cx="4523" cy="89966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388A95F-AB9F-CC6B-5DFF-6CF4D6C3DD87}"/>
              </a:ext>
            </a:extLst>
          </p:cNvPr>
          <p:cNvCxnSpPr>
            <a:cxnSpLocks/>
            <a:endCxn id="131" idx="3"/>
          </p:cNvCxnSpPr>
          <p:nvPr/>
        </p:nvCxnSpPr>
        <p:spPr>
          <a:xfrm flipH="1">
            <a:off x="4783874" y="1344618"/>
            <a:ext cx="671840" cy="1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E335D9D5-6D5F-2665-BFE1-7C620A352AA0}"/>
              </a:ext>
            </a:extLst>
          </p:cNvPr>
          <p:cNvCxnSpPr>
            <a:cxnSpLocks/>
            <a:stCxn id="60" idx="1"/>
            <a:endCxn id="62" idx="3"/>
          </p:cNvCxnSpPr>
          <p:nvPr/>
        </p:nvCxnSpPr>
        <p:spPr>
          <a:xfrm flipH="1">
            <a:off x="2381202" y="2410357"/>
            <a:ext cx="504806" cy="6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922F614-E139-6B01-3FAA-E2F5069E7D83}"/>
              </a:ext>
            </a:extLst>
          </p:cNvPr>
          <p:cNvSpPr/>
          <p:nvPr/>
        </p:nvSpPr>
        <p:spPr>
          <a:xfrm>
            <a:off x="2454192" y="2122385"/>
            <a:ext cx="466481" cy="2235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rgbClr val="000000"/>
                </a:solidFill>
                <a:ea typeface="맑은 고딕"/>
              </a:rPr>
              <a:t>Help</a:t>
            </a:r>
            <a:endParaRPr lang="ko-KR" altLang="en-US" sz="1000" b="1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9C6A4C73-B8E2-3BF0-C8FF-D21CD4F816C1}"/>
              </a:ext>
            </a:extLst>
          </p:cNvPr>
          <p:cNvSpPr/>
          <p:nvPr/>
        </p:nvSpPr>
        <p:spPr>
          <a:xfrm>
            <a:off x="2500896" y="1196304"/>
            <a:ext cx="2282978" cy="298949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메인 메뉴 화면</a:t>
            </a: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9748E597-34C0-D0E9-91FE-6288EAD62B20}"/>
              </a:ext>
            </a:extLst>
          </p:cNvPr>
          <p:cNvCxnSpPr>
            <a:cxnSpLocks/>
            <a:stCxn id="137" idx="2"/>
            <a:endCxn id="143" idx="0"/>
          </p:cNvCxnSpPr>
          <p:nvPr/>
        </p:nvCxnSpPr>
        <p:spPr>
          <a:xfrm>
            <a:off x="8242440" y="3352088"/>
            <a:ext cx="2558" cy="3503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C366A4C3-D1DA-D9EC-F9F3-E4A448F829A7}"/>
              </a:ext>
            </a:extLst>
          </p:cNvPr>
          <p:cNvCxnSpPr>
            <a:cxnSpLocks/>
          </p:cNvCxnSpPr>
          <p:nvPr/>
        </p:nvCxnSpPr>
        <p:spPr>
          <a:xfrm flipH="1" flipV="1">
            <a:off x="10757632" y="1934231"/>
            <a:ext cx="1" cy="94031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53B2561-3808-3E17-7FB1-22E7C6D396BD}"/>
              </a:ext>
            </a:extLst>
          </p:cNvPr>
          <p:cNvCxnSpPr>
            <a:cxnSpLocks/>
          </p:cNvCxnSpPr>
          <p:nvPr/>
        </p:nvCxnSpPr>
        <p:spPr>
          <a:xfrm>
            <a:off x="8231152" y="1620455"/>
            <a:ext cx="0" cy="161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56226198-5AD3-5EC7-DA12-8438B2F37026}"/>
              </a:ext>
            </a:extLst>
          </p:cNvPr>
          <p:cNvSpPr/>
          <p:nvPr/>
        </p:nvSpPr>
        <p:spPr>
          <a:xfrm>
            <a:off x="7297679" y="2150927"/>
            <a:ext cx="1865543" cy="252911"/>
          </a:xfrm>
          <a:prstGeom prst="roundRect">
            <a:avLst/>
          </a:prstGeom>
          <a:solidFill>
            <a:schemeClr val="accent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플레이어 조작 및 적 생성</a:t>
            </a: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D9D268E6-EBB8-3947-3628-08A82BF045D2}"/>
              </a:ext>
            </a:extLst>
          </p:cNvPr>
          <p:cNvCxnSpPr>
            <a:cxnSpLocks/>
            <a:stCxn id="135" idx="2"/>
            <a:endCxn id="137" idx="0"/>
          </p:cNvCxnSpPr>
          <p:nvPr/>
        </p:nvCxnSpPr>
        <p:spPr>
          <a:xfrm>
            <a:off x="8239803" y="2403837"/>
            <a:ext cx="2637" cy="2128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순서도: 판단 136">
            <a:extLst>
              <a:ext uri="{FF2B5EF4-FFF2-40B4-BE49-F238E27FC236}">
                <a16:creationId xmlns:a16="http://schemas.microsoft.com/office/drawing/2014/main" id="{46DE88D4-534F-59E1-93E3-0A120A0098C8}"/>
              </a:ext>
            </a:extLst>
          </p:cNvPr>
          <p:cNvSpPr/>
          <p:nvPr/>
        </p:nvSpPr>
        <p:spPr>
          <a:xfrm>
            <a:off x="6953808" y="2626202"/>
            <a:ext cx="2577264" cy="725886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플레이어의 </a:t>
            </a:r>
            <a:endParaRPr lang="en-US" altLang="ko-KR" sz="1000" b="1" dirty="0">
              <a:solidFill>
                <a:srgbClr val="000000"/>
              </a:solidFill>
              <a:ea typeface="맑은 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체력이 0인가?</a:t>
            </a: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663B8BAF-C0EF-1650-F543-5A79CF1CC8E9}"/>
              </a:ext>
            </a:extLst>
          </p:cNvPr>
          <p:cNvCxnSpPr>
            <a:cxnSpLocks/>
          </p:cNvCxnSpPr>
          <p:nvPr/>
        </p:nvCxnSpPr>
        <p:spPr>
          <a:xfrm>
            <a:off x="9523590" y="2989966"/>
            <a:ext cx="561342" cy="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1CE8D071-DE95-F0F6-C7F0-216426855E53}"/>
              </a:ext>
            </a:extLst>
          </p:cNvPr>
          <p:cNvSpPr/>
          <p:nvPr/>
        </p:nvSpPr>
        <p:spPr>
          <a:xfrm>
            <a:off x="7640340" y="1804250"/>
            <a:ext cx="1196587" cy="29695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시작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7636B386-EA56-16BB-5D8F-9EA58E2E541B}"/>
              </a:ext>
            </a:extLst>
          </p:cNvPr>
          <p:cNvCxnSpPr>
            <a:cxnSpLocks/>
            <a:stCxn id="141" idx="1"/>
            <a:endCxn id="139" idx="6"/>
          </p:cNvCxnSpPr>
          <p:nvPr/>
        </p:nvCxnSpPr>
        <p:spPr>
          <a:xfrm flipH="1">
            <a:off x="8836927" y="1948936"/>
            <a:ext cx="1495597" cy="3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19F292B-29E8-81E6-1999-0D6C56D21D61}"/>
              </a:ext>
            </a:extLst>
          </p:cNvPr>
          <p:cNvSpPr/>
          <p:nvPr/>
        </p:nvSpPr>
        <p:spPr>
          <a:xfrm>
            <a:off x="10332524" y="1800459"/>
            <a:ext cx="848860" cy="29695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R키 누르기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AF15EC6-36CD-BB02-B996-E57ACF658064}"/>
              </a:ext>
            </a:extLst>
          </p:cNvPr>
          <p:cNvSpPr/>
          <p:nvPr/>
        </p:nvSpPr>
        <p:spPr>
          <a:xfrm>
            <a:off x="9542259" y="2672347"/>
            <a:ext cx="418168" cy="25845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YES</a:t>
            </a:r>
          </a:p>
        </p:txBody>
      </p:sp>
      <p:sp>
        <p:nvSpPr>
          <p:cNvPr id="143" name="순서도: 판단 142">
            <a:extLst>
              <a:ext uri="{FF2B5EF4-FFF2-40B4-BE49-F238E27FC236}">
                <a16:creationId xmlns:a16="http://schemas.microsoft.com/office/drawing/2014/main" id="{036694D1-4DED-0350-B46C-F11B10FDA82C}"/>
              </a:ext>
            </a:extLst>
          </p:cNvPr>
          <p:cNvSpPr/>
          <p:nvPr/>
        </p:nvSpPr>
        <p:spPr>
          <a:xfrm>
            <a:off x="7096964" y="3702484"/>
            <a:ext cx="2296065" cy="736290"/>
          </a:xfrm>
          <a:prstGeom prst="flowChartDecision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배 부품을 </a:t>
            </a:r>
            <a:endParaRPr lang="en-US" altLang="ko-KR" sz="1000" b="1" dirty="0">
              <a:solidFill>
                <a:srgbClr val="000000"/>
              </a:solidFill>
              <a:ea typeface="맑은 고딕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전부 모았는가?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F1EE9A12-F606-4CAC-0860-ACEF5FD0EAE7}"/>
              </a:ext>
            </a:extLst>
          </p:cNvPr>
          <p:cNvCxnSpPr>
            <a:cxnSpLocks/>
          </p:cNvCxnSpPr>
          <p:nvPr/>
        </p:nvCxnSpPr>
        <p:spPr>
          <a:xfrm>
            <a:off x="8237558" y="4438774"/>
            <a:ext cx="7439" cy="6432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BD759914-4798-616F-6860-3896148DA9EE}"/>
              </a:ext>
            </a:extLst>
          </p:cNvPr>
          <p:cNvSpPr/>
          <p:nvPr/>
        </p:nvSpPr>
        <p:spPr>
          <a:xfrm>
            <a:off x="7342213" y="5082026"/>
            <a:ext cx="1820447" cy="313226"/>
          </a:xfrm>
          <a:prstGeom prst="roundRect">
            <a:avLst/>
          </a:prstGeom>
          <a:solidFill>
            <a:schemeClr val="accent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엔딩 화면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36C5C51-861F-5878-B2E8-6E6325581ACA}"/>
              </a:ext>
            </a:extLst>
          </p:cNvPr>
          <p:cNvCxnSpPr>
            <a:cxnSpLocks/>
          </p:cNvCxnSpPr>
          <p:nvPr/>
        </p:nvCxnSpPr>
        <p:spPr>
          <a:xfrm flipV="1">
            <a:off x="6771189" y="2271701"/>
            <a:ext cx="528797" cy="11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5D862C6-DD5A-1B8A-6E34-EA3B4E50765D}"/>
              </a:ext>
            </a:extLst>
          </p:cNvPr>
          <p:cNvCxnSpPr>
            <a:cxnSpLocks/>
          </p:cNvCxnSpPr>
          <p:nvPr/>
        </p:nvCxnSpPr>
        <p:spPr>
          <a:xfrm flipH="1" flipV="1">
            <a:off x="6765733" y="4068481"/>
            <a:ext cx="341996" cy="1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DF59165A-DB55-5EB5-6B26-643DE0507CDB}"/>
              </a:ext>
            </a:extLst>
          </p:cNvPr>
          <p:cNvCxnSpPr>
            <a:cxnSpLocks/>
          </p:cNvCxnSpPr>
          <p:nvPr/>
        </p:nvCxnSpPr>
        <p:spPr>
          <a:xfrm>
            <a:off x="6767628" y="2287289"/>
            <a:ext cx="6848" cy="177949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9209A2FD-D261-E435-87B8-21FAC3139823}"/>
              </a:ext>
            </a:extLst>
          </p:cNvPr>
          <p:cNvSpPr/>
          <p:nvPr/>
        </p:nvSpPr>
        <p:spPr>
          <a:xfrm>
            <a:off x="7654143" y="5589374"/>
            <a:ext cx="1196587" cy="29695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종료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F5013351-3138-2A4D-61F8-F649FBFDA698}"/>
              </a:ext>
            </a:extLst>
          </p:cNvPr>
          <p:cNvSpPr/>
          <p:nvPr/>
        </p:nvSpPr>
        <p:spPr>
          <a:xfrm>
            <a:off x="10116379" y="2821677"/>
            <a:ext cx="1281150" cy="335809"/>
          </a:xfrm>
          <a:prstGeom prst="roundRect">
            <a:avLst/>
          </a:prstGeom>
          <a:solidFill>
            <a:srgbClr val="A8BEE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게임 오버 화면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478F73C-80DF-16D5-34B8-A2DD391C2041}"/>
              </a:ext>
            </a:extLst>
          </p:cNvPr>
          <p:cNvSpPr/>
          <p:nvPr/>
        </p:nvSpPr>
        <p:spPr>
          <a:xfrm>
            <a:off x="6574973" y="3118045"/>
            <a:ext cx="391956" cy="2417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NO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FB5293B-54FC-5B77-A122-F4E218811222}"/>
              </a:ext>
            </a:extLst>
          </p:cNvPr>
          <p:cNvCxnSpPr>
            <a:cxnSpLocks/>
          </p:cNvCxnSpPr>
          <p:nvPr/>
        </p:nvCxnSpPr>
        <p:spPr>
          <a:xfrm>
            <a:off x="8252436" y="5395252"/>
            <a:ext cx="0" cy="161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2821BA9-3935-C68C-E5A3-5291435C1331}"/>
              </a:ext>
            </a:extLst>
          </p:cNvPr>
          <p:cNvSpPr/>
          <p:nvPr/>
        </p:nvSpPr>
        <p:spPr>
          <a:xfrm>
            <a:off x="8327093" y="3383664"/>
            <a:ext cx="391956" cy="24177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NO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BE814C9-57EC-C83C-17D0-693616B907E8}"/>
              </a:ext>
            </a:extLst>
          </p:cNvPr>
          <p:cNvSpPr/>
          <p:nvPr/>
        </p:nvSpPr>
        <p:spPr>
          <a:xfrm>
            <a:off x="8027361" y="4595952"/>
            <a:ext cx="418168" cy="258459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rgbClr val="000000"/>
                </a:solidFill>
                <a:ea typeface="맑은 고딕"/>
              </a:rPr>
              <a:t>YES</a:t>
            </a:r>
          </a:p>
        </p:txBody>
      </p:sp>
      <p:sp>
        <p:nvSpPr>
          <p:cNvPr id="198" name="TextBox 17">
            <a:extLst>
              <a:ext uri="{FF2B5EF4-FFF2-40B4-BE49-F238E27FC236}">
                <a16:creationId xmlns:a16="http://schemas.microsoft.com/office/drawing/2014/main" id="{F59AEC73-DAC1-C6D7-01F3-92C5A709A421}"/>
              </a:ext>
            </a:extLst>
          </p:cNvPr>
          <p:cNvSpPr txBox="1"/>
          <p:nvPr/>
        </p:nvSpPr>
        <p:spPr>
          <a:xfrm>
            <a:off x="239919" y="1123729"/>
            <a:ext cx="1366683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&lt;메인 화면&gt;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B64FE-B810-5563-D980-D7E9960C6A9B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464234-9104-B1D1-EEB4-270EC944ED4C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063982-74C2-7BBC-890F-607612F2E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679446-F04B-895C-93F4-353EC430E6B3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15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E4727F-8575-6826-EE4D-0C2822CF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1" y="237180"/>
            <a:ext cx="800220" cy="400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C6614-E419-9C40-33B3-8B94CA93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9" y="1394120"/>
            <a:ext cx="800220" cy="4001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A7D7A8-6A0F-24C5-19E3-56F228E57875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A5EE25-0B6F-7A5B-8979-62A809A0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5658A1A-680D-1D08-A057-F529BE1D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2CE37-7C8B-A2E8-C7F4-CAD72B50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2F4E25A-A872-BB22-A162-85F926CD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2F1DAB-3643-57D3-F188-F58BE455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30AC55D-9741-E0CA-3EA6-359D06B0F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4E5B8E1-DCC8-6334-276B-624112EF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17554C-5E4F-45A2-22F6-DD579FB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CB6BE5-C320-32DB-DC0D-A186A70C7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57" y="92442"/>
            <a:ext cx="730584" cy="54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47C43-FCC5-20F1-1F6B-B9A68E3EC8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08" y="1209265"/>
            <a:ext cx="6679784" cy="4439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D6468-3A2E-1311-78C8-EA9B9AA04DF3}"/>
              </a:ext>
            </a:extLst>
          </p:cNvPr>
          <p:cNvSpPr txBox="1"/>
          <p:nvPr/>
        </p:nvSpPr>
        <p:spPr>
          <a:xfrm>
            <a:off x="3836198" y="2122950"/>
            <a:ext cx="4748459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Neo둥근모" panose="02010509060201040203" pitchFamily="1" charset="-127"/>
                <a:ea typeface="Neo둥근모"/>
              </a:rPr>
              <a:t>01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Neo둥근모" panose="02010509060201040203" pitchFamily="1" charset="-127"/>
                <a:ea typeface="Neo둥근모"/>
              </a:rPr>
              <a:t>팀원 역할 분담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F0D47B-070D-052C-544C-C0EB40C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61" y="891524"/>
            <a:ext cx="80022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00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F76575-51EB-E86C-0DBD-A7FC8D34F3C6}"/>
              </a:ext>
            </a:extLst>
          </p:cNvPr>
          <p:cNvGrpSpPr/>
          <p:nvPr/>
        </p:nvGrpSpPr>
        <p:grpSpPr>
          <a:xfrm>
            <a:off x="2288843" y="1529183"/>
            <a:ext cx="7843170" cy="4998713"/>
            <a:chOff x="2631722" y="1008668"/>
            <a:chExt cx="7843170" cy="499871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9C18D-8AC4-A6B6-F5E2-726FCE146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3541"/>
            <a:stretch/>
          </p:blipFill>
          <p:spPr>
            <a:xfrm>
              <a:off x="2631722" y="1008668"/>
              <a:ext cx="7843170" cy="4998713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CE75E67-4AFE-1C0E-73CA-EFD4338EE5CA}"/>
                </a:ext>
              </a:extLst>
            </p:cNvPr>
            <p:cNvGrpSpPr/>
            <p:nvPr/>
          </p:nvGrpSpPr>
          <p:grpSpPr>
            <a:xfrm>
              <a:off x="5802424" y="1097463"/>
              <a:ext cx="4326269" cy="4740608"/>
              <a:chOff x="1528726" y="1118301"/>
              <a:chExt cx="4326269" cy="4740608"/>
            </a:xfrm>
          </p:grpSpPr>
          <p:pic>
            <p:nvPicPr>
              <p:cNvPr id="16" name="그림 1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9E60A22-6696-5BAE-79EF-F143C2FE1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8726" y="1118301"/>
                <a:ext cx="3564269" cy="2229072"/>
              </a:xfrm>
              <a:prstGeom prst="rect">
                <a:avLst/>
              </a:prstGeom>
            </p:spPr>
          </p:pic>
          <p:pic>
            <p:nvPicPr>
              <p:cNvPr id="18" name="그림 1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C64D5E7-0FB2-B35D-E131-AB46D713B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8726" y="3350065"/>
                <a:ext cx="4326269" cy="2508844"/>
              </a:xfrm>
              <a:prstGeom prst="rect">
                <a:avLst/>
              </a:prstGeom>
            </p:spPr>
          </p:pic>
        </p:grp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48D44D02-8D27-184A-C9F5-D9A46E68078D}"/>
                </a:ext>
              </a:extLst>
            </p:cNvPr>
            <p:cNvSpPr/>
            <p:nvPr/>
          </p:nvSpPr>
          <p:spPr>
            <a:xfrm rot="10800000">
              <a:off x="6096438" y="2873547"/>
              <a:ext cx="87201" cy="413328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말풍선: 모서리가 둥근 사각형 28">
              <a:extLst>
                <a:ext uri="{FF2B5EF4-FFF2-40B4-BE49-F238E27FC236}">
                  <a16:creationId xmlns:a16="http://schemas.microsoft.com/office/drawing/2014/main" id="{3B3BFFE3-07E8-84CC-CAFB-B6E71D72660D}"/>
                </a:ext>
              </a:extLst>
            </p:cNvPr>
            <p:cNvSpPr/>
            <p:nvPr/>
          </p:nvSpPr>
          <p:spPr>
            <a:xfrm>
              <a:off x="3201004" y="2873548"/>
              <a:ext cx="2457125" cy="794327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스토리 버튼, 게임 시작 버튼, 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게임 설명 버튼의 rect값을 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받아줍니다.</a:t>
              </a:r>
            </a:p>
          </p:txBody>
        </p:sp>
        <p:sp>
          <p:nvSpPr>
            <p:cNvPr id="31" name="오른쪽 대괄호 30">
              <a:extLst>
                <a:ext uri="{FF2B5EF4-FFF2-40B4-BE49-F238E27FC236}">
                  <a16:creationId xmlns:a16="http://schemas.microsoft.com/office/drawing/2014/main" id="{16D86A2A-0CF1-5018-B0C4-3BDE330637E3}"/>
                </a:ext>
              </a:extLst>
            </p:cNvPr>
            <p:cNvSpPr/>
            <p:nvPr/>
          </p:nvSpPr>
          <p:spPr>
            <a:xfrm rot="10800000">
              <a:off x="6105507" y="3467725"/>
              <a:ext cx="50916" cy="1479220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말풍선: 모서리가 둥근 사각형 31">
              <a:extLst>
                <a:ext uri="{FF2B5EF4-FFF2-40B4-BE49-F238E27FC236}">
                  <a16:creationId xmlns:a16="http://schemas.microsoft.com/office/drawing/2014/main" id="{9BC58BDE-99A2-2A91-B945-19DFB8203F75}"/>
                </a:ext>
              </a:extLst>
            </p:cNvPr>
            <p:cNvSpPr/>
            <p:nvPr/>
          </p:nvSpPr>
          <p:spPr>
            <a:xfrm>
              <a:off x="3201003" y="3980261"/>
              <a:ext cx="2457125" cy="1597148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collidepoint 함수를 이용해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마우스 위치(mx, my)가 해당 버튼 rect 위치에  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있는지 </a:t>
              </a: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확인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하</a:t>
              </a: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고, 클릭할 때 버튼에 해당하는 기능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을 실행합니다</a:t>
              </a: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.</a:t>
              </a:r>
              <a:endParaRPr lang="en-US" dirty="0">
                <a:solidFill>
                  <a:schemeClr val="accent4"/>
                </a:solidFill>
                <a:ea typeface="맑은 고딕"/>
              </a:endParaRPr>
            </a:p>
          </p:txBody>
        </p:sp>
      </p:grpSp>
      <p:sp>
        <p:nvSpPr>
          <p:cNvPr id="34" name="TextBox 17">
            <a:extLst>
              <a:ext uri="{FF2B5EF4-FFF2-40B4-BE49-F238E27FC236}">
                <a16:creationId xmlns:a16="http://schemas.microsoft.com/office/drawing/2014/main" id="{14D898F6-79E6-D044-34BA-95C64BBDEE2C}"/>
              </a:ext>
            </a:extLst>
          </p:cNvPr>
          <p:cNvSpPr txBox="1"/>
          <p:nvPr/>
        </p:nvSpPr>
        <p:spPr>
          <a:xfrm>
            <a:off x="513639" y="1325258"/>
            <a:ext cx="2118083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/>
              </a:rPr>
              <a:t>&lt;메인 메뉴 화면&gt;</a:t>
            </a:r>
          </a:p>
        </p:txBody>
      </p:sp>
    </p:spTree>
    <p:extLst>
      <p:ext uri="{BB962C8B-B14F-4D97-AF65-F5344CB8AC3E}">
        <p14:creationId xmlns:p14="http://schemas.microsoft.com/office/powerpoint/2010/main" val="1710367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4" name="TextBox 17">
            <a:extLst>
              <a:ext uri="{FF2B5EF4-FFF2-40B4-BE49-F238E27FC236}">
                <a16:creationId xmlns:a16="http://schemas.microsoft.com/office/drawing/2014/main" id="{7FFA41C7-BCE7-B3D8-E8A0-43733A8D983E}"/>
              </a:ext>
            </a:extLst>
          </p:cNvPr>
          <p:cNvSpPr txBox="1"/>
          <p:nvPr/>
        </p:nvSpPr>
        <p:spPr>
          <a:xfrm>
            <a:off x="513639" y="1325258"/>
            <a:ext cx="2118083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/>
              </a:rPr>
              <a:t>&lt;메인 메뉴 화면&gt;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4B21E1-1C73-8226-CCB2-8ABC6665A300}"/>
              </a:ext>
            </a:extLst>
          </p:cNvPr>
          <p:cNvGrpSpPr/>
          <p:nvPr/>
        </p:nvGrpSpPr>
        <p:grpSpPr>
          <a:xfrm>
            <a:off x="2174415" y="1604416"/>
            <a:ext cx="7843170" cy="4942097"/>
            <a:chOff x="2622486" y="1471684"/>
            <a:chExt cx="7843170" cy="49420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9C18D-8AC4-A6B6-F5E2-726FCE146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4520"/>
            <a:stretch/>
          </p:blipFill>
          <p:spPr>
            <a:xfrm>
              <a:off x="2622486" y="1471684"/>
              <a:ext cx="7843170" cy="4942097"/>
            </a:xfrm>
            <a:prstGeom prst="rect">
              <a:avLst/>
            </a:prstGeom>
          </p:spPr>
        </p:pic>
        <p:pic>
          <p:nvPicPr>
            <p:cNvPr id="3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337AAFA-D565-13BC-4FC9-0B3BFA8A3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1520" y="1891933"/>
              <a:ext cx="4202641" cy="3859042"/>
            </a:xfrm>
            <a:prstGeom prst="rect">
              <a:avLst/>
            </a:prstGeom>
          </p:spPr>
        </p:pic>
        <p:sp>
          <p:nvSpPr>
            <p:cNvPr id="31" name="오른쪽 대괄호 30">
              <a:extLst>
                <a:ext uri="{FF2B5EF4-FFF2-40B4-BE49-F238E27FC236}">
                  <a16:creationId xmlns:a16="http://schemas.microsoft.com/office/drawing/2014/main" id="{16D86A2A-0CF1-5018-B0C4-3BDE330637E3}"/>
                </a:ext>
              </a:extLst>
            </p:cNvPr>
            <p:cNvSpPr/>
            <p:nvPr/>
          </p:nvSpPr>
          <p:spPr>
            <a:xfrm rot="10800000">
              <a:off x="6530108" y="3426691"/>
              <a:ext cx="98619" cy="1767903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말풍선: 모서리가 둥근 사각형 31">
              <a:extLst>
                <a:ext uri="{FF2B5EF4-FFF2-40B4-BE49-F238E27FC236}">
                  <a16:creationId xmlns:a16="http://schemas.microsoft.com/office/drawing/2014/main" id="{9BC58BDE-99A2-2A91-B945-19DFB8203F75}"/>
                </a:ext>
              </a:extLst>
            </p:cNvPr>
            <p:cNvSpPr/>
            <p:nvPr/>
          </p:nvSpPr>
          <p:spPr>
            <a:xfrm>
              <a:off x="3177309" y="3241964"/>
              <a:ext cx="3004211" cy="2509011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타이틀 이미지를 5프레임마다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바꿔주면서 움직이는 효과를 만들고 계속 반복해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줍니</a:t>
              </a: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다.</a:t>
              </a: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메인 메뉴, 게임 시작 버튼, 게임 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설</a:t>
              </a: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명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버튼에 각각 폰트를 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이</a:t>
              </a: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용해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Main Story, Start Game, Help를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버튼 위에 render 해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줍니</a:t>
              </a: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다.</a:t>
              </a:r>
              <a:endParaRPr lang="en-US" dirty="0">
                <a:solidFill>
                  <a:schemeClr val="accent4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5180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34" name="TextBox 17">
            <a:extLst>
              <a:ext uri="{FF2B5EF4-FFF2-40B4-BE49-F238E27FC236}">
                <a16:creationId xmlns:a16="http://schemas.microsoft.com/office/drawing/2014/main" id="{14D898F6-79E6-D044-34BA-95C64BBDEE2C}"/>
              </a:ext>
            </a:extLst>
          </p:cNvPr>
          <p:cNvSpPr txBox="1"/>
          <p:nvPr/>
        </p:nvSpPr>
        <p:spPr>
          <a:xfrm>
            <a:off x="18473" y="1174799"/>
            <a:ext cx="4063845" cy="584775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/>
              </a:rPr>
              <a:t>&lt;게임 스토리 </a:t>
            </a:r>
            <a:endParaRPr lang="en-US" altLang="ko-KR" sz="1600" dirty="0">
              <a:solidFill>
                <a:srgbClr val="000000"/>
              </a:solidFill>
              <a:latin typeface="Neo둥근모" panose="02010509060201040203" pitchFamily="1" charset="-127"/>
              <a:ea typeface="Neo둥근모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/>
              </a:rPr>
              <a:t>및 게임 설명 화면&gt;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A4D6FC-012C-02A6-B86D-D5DCDC6F48CD}"/>
              </a:ext>
            </a:extLst>
          </p:cNvPr>
          <p:cNvGrpSpPr/>
          <p:nvPr/>
        </p:nvGrpSpPr>
        <p:grpSpPr>
          <a:xfrm>
            <a:off x="1968040" y="1022140"/>
            <a:ext cx="8255920" cy="5514992"/>
            <a:chOff x="2466185" y="1024442"/>
            <a:chExt cx="8255920" cy="551499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9C18D-8AC4-A6B6-F5E2-726FCE146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9341"/>
            <a:stretch/>
          </p:blipFill>
          <p:spPr>
            <a:xfrm>
              <a:off x="2466185" y="1024442"/>
              <a:ext cx="8255920" cy="5514992"/>
            </a:xfrm>
            <a:prstGeom prst="rect">
              <a:avLst/>
            </a:prstGeom>
          </p:spPr>
        </p:pic>
        <p:sp>
          <p:nvSpPr>
            <p:cNvPr id="32" name="말풍선: 모서리가 둥근 사각형 31">
              <a:extLst>
                <a:ext uri="{FF2B5EF4-FFF2-40B4-BE49-F238E27FC236}">
                  <a16:creationId xmlns:a16="http://schemas.microsoft.com/office/drawing/2014/main" id="{9BC58BDE-99A2-2A91-B945-19DFB8203F75}"/>
                </a:ext>
              </a:extLst>
            </p:cNvPr>
            <p:cNvSpPr/>
            <p:nvPr/>
          </p:nvSpPr>
          <p:spPr>
            <a:xfrm>
              <a:off x="2537879" y="1994204"/>
              <a:ext cx="3128328" cy="2494188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스토리 화면과, 게임 설명 화면을 </a:t>
              </a:r>
              <a:endParaRPr lang="ko-KR" altLang="en-US" sz="1200" dirty="0">
                <a:solidFill>
                  <a:schemeClr val="accent4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나타내는 함수입니다. </a:t>
              </a: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클릭하면 해당 이미지 배열의 idx값이 +1되어 다음 이미지가 나타나게 됩니다.</a:t>
              </a:r>
              <a:endParaRPr lang="en-US" sz="1200" dirty="0">
                <a:solidFill>
                  <a:schemeClr val="accent4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마지막 인덱스 이미지에서 클릭하면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다시 메인 화면으로 돌아오게 됩니다.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31" name="오른쪽 대괄호 30">
              <a:extLst>
                <a:ext uri="{FF2B5EF4-FFF2-40B4-BE49-F238E27FC236}">
                  <a16:creationId xmlns:a16="http://schemas.microsoft.com/office/drawing/2014/main" id="{16D86A2A-0CF1-5018-B0C4-3BDE330637E3}"/>
                </a:ext>
              </a:extLst>
            </p:cNvPr>
            <p:cNvSpPr/>
            <p:nvPr/>
          </p:nvSpPr>
          <p:spPr>
            <a:xfrm rot="10800000">
              <a:off x="5989674" y="1207006"/>
              <a:ext cx="101975" cy="5221501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DA176D2-0F83-1EED-C7CC-D6767EDB65B7}"/>
                </a:ext>
              </a:extLst>
            </p:cNvPr>
            <p:cNvGrpSpPr/>
            <p:nvPr/>
          </p:nvGrpSpPr>
          <p:grpSpPr>
            <a:xfrm>
              <a:off x="6150150" y="1110975"/>
              <a:ext cx="4571955" cy="5391800"/>
              <a:chOff x="6596154" y="1457463"/>
              <a:chExt cx="3886200" cy="4727241"/>
            </a:xfrm>
          </p:grpSpPr>
          <p:pic>
            <p:nvPicPr>
              <p:cNvPr id="4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23414AC-BC83-B810-CD43-C1657EF5F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6155" y="1457463"/>
                <a:ext cx="3880908" cy="2403679"/>
              </a:xfrm>
              <a:prstGeom prst="rect">
                <a:avLst/>
              </a:prstGeom>
            </p:spPr>
          </p:pic>
          <p:pic>
            <p:nvPicPr>
              <p:cNvPr id="5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E42A2FD-D79E-4829-E154-1F944C552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96154" y="3859360"/>
                <a:ext cx="3886200" cy="23253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57442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34" name="TextBox 17">
            <a:extLst>
              <a:ext uri="{FF2B5EF4-FFF2-40B4-BE49-F238E27FC236}">
                <a16:creationId xmlns:a16="http://schemas.microsoft.com/office/drawing/2014/main" id="{14D898F6-79E6-D044-34BA-95C64BBDEE2C}"/>
              </a:ext>
            </a:extLst>
          </p:cNvPr>
          <p:cNvSpPr txBox="1"/>
          <p:nvPr/>
        </p:nvSpPr>
        <p:spPr>
          <a:xfrm>
            <a:off x="434264" y="1357008"/>
            <a:ext cx="1927262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Neo둥근모" panose="02010509060201040203" pitchFamily="1" charset="-127"/>
                <a:ea typeface="Neo둥근모"/>
              </a:rPr>
              <a:t>&lt;엔딩 화면&gt;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7C9822-99F3-A612-6FF7-A1E3E983AD98}"/>
              </a:ext>
            </a:extLst>
          </p:cNvPr>
          <p:cNvGrpSpPr/>
          <p:nvPr/>
        </p:nvGrpSpPr>
        <p:grpSpPr>
          <a:xfrm>
            <a:off x="1469834" y="1758061"/>
            <a:ext cx="9252332" cy="4793564"/>
            <a:chOff x="1906826" y="1617945"/>
            <a:chExt cx="8942974" cy="436328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9C18D-8AC4-A6B6-F5E2-726FCE146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612"/>
            <a:stretch/>
          </p:blipFill>
          <p:spPr>
            <a:xfrm>
              <a:off x="1906826" y="1617945"/>
              <a:ext cx="8942974" cy="4363286"/>
            </a:xfrm>
            <a:prstGeom prst="rect">
              <a:avLst/>
            </a:prstGeom>
          </p:spPr>
        </p:pic>
        <p:sp>
          <p:nvSpPr>
            <p:cNvPr id="32" name="말풍선: 모서리가 둥근 사각형 31">
              <a:extLst>
                <a:ext uri="{FF2B5EF4-FFF2-40B4-BE49-F238E27FC236}">
                  <a16:creationId xmlns:a16="http://schemas.microsoft.com/office/drawing/2014/main" id="{9BC58BDE-99A2-2A91-B945-19DFB8203F75}"/>
                </a:ext>
              </a:extLst>
            </p:cNvPr>
            <p:cNvSpPr/>
            <p:nvPr/>
          </p:nvSpPr>
          <p:spPr>
            <a:xfrm>
              <a:off x="2013529" y="2797019"/>
              <a:ext cx="2866878" cy="2001961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엔딩 화면이 나오면 엔딩 이미지를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60프레임마다 인덱스에 +1 해주어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다음 엔딩 이미지가 나타납니다. </a:t>
              </a:r>
              <a:endParaRPr lang="en-US" dirty="0">
                <a:solidFill>
                  <a:schemeClr val="accent4"/>
                </a:solidFill>
                <a:ea typeface="맑은 고딕"/>
                <a:cs typeface="Times New Roman"/>
              </a:endParaRP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마지막 화면에서는 클릭을 하면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게임이 종료되게 됩니다.</a:t>
              </a:r>
              <a:endParaRPr lang="en-US" dirty="0">
                <a:solidFill>
                  <a:schemeClr val="accent4"/>
                </a:solidFill>
                <a:ea typeface="맑은 고딕"/>
              </a:endParaRPr>
            </a:p>
          </p:txBody>
        </p:sp>
        <p:sp>
          <p:nvSpPr>
            <p:cNvPr id="31" name="오른쪽 대괄호 30">
              <a:extLst>
                <a:ext uri="{FF2B5EF4-FFF2-40B4-BE49-F238E27FC236}">
                  <a16:creationId xmlns:a16="http://schemas.microsoft.com/office/drawing/2014/main" id="{16D86A2A-0CF1-5018-B0C4-3BDE330637E3}"/>
                </a:ext>
              </a:extLst>
            </p:cNvPr>
            <p:cNvSpPr/>
            <p:nvPr/>
          </p:nvSpPr>
          <p:spPr>
            <a:xfrm rot="10800000">
              <a:off x="5135416" y="2096653"/>
              <a:ext cx="140802" cy="3186546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758ADE-6E9D-4060-E373-0ADCE69D2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76219" y="1973741"/>
              <a:ext cx="5563044" cy="3421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470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51" name="TextBox 17">
            <a:extLst>
              <a:ext uri="{FF2B5EF4-FFF2-40B4-BE49-F238E27FC236}">
                <a16:creationId xmlns:a16="http://schemas.microsoft.com/office/drawing/2014/main" id="{84E94005-1E34-35D6-47B0-6C6679D5698E}"/>
              </a:ext>
            </a:extLst>
          </p:cNvPr>
          <p:cNvSpPr txBox="1"/>
          <p:nvPr/>
        </p:nvSpPr>
        <p:spPr>
          <a:xfrm>
            <a:off x="142118" y="1760197"/>
            <a:ext cx="1875216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&lt;플레이어 조작&gt;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B880BA3-1514-4A75-114B-B761F43A44C0}"/>
              </a:ext>
            </a:extLst>
          </p:cNvPr>
          <p:cNvGrpSpPr/>
          <p:nvPr/>
        </p:nvGrpSpPr>
        <p:grpSpPr>
          <a:xfrm>
            <a:off x="5239330" y="1474982"/>
            <a:ext cx="6864539" cy="3588797"/>
            <a:chOff x="1424895" y="1684490"/>
            <a:chExt cx="9108691" cy="367950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B0FE19B-9390-F5D3-264F-C15F4668CFA2}"/>
                </a:ext>
              </a:extLst>
            </p:cNvPr>
            <p:cNvSpPr/>
            <p:nvPr/>
          </p:nvSpPr>
          <p:spPr>
            <a:xfrm>
              <a:off x="5001252" y="1684490"/>
              <a:ext cx="1822767" cy="29953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게임 시작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F410EAE-0730-AF5F-3F19-C8966F7D7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8506" y="1982245"/>
              <a:ext cx="3983" cy="432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9DC932C-47E3-F598-8756-E233EAF78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2585" y="2601827"/>
              <a:ext cx="1756871" cy="8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8F037E5-3FB8-7B26-A664-5046D62FD8C2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>
              <a:off x="5931265" y="2700828"/>
              <a:ext cx="4967" cy="7207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2FC96D7A-D5DC-F6E6-A2BC-3E22E06D1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3886" y="2605034"/>
              <a:ext cx="1622833" cy="123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63CD1D4B-3949-036D-D772-0E36AF1A96F6}"/>
                </a:ext>
              </a:extLst>
            </p:cNvPr>
            <p:cNvSpPr txBox="1"/>
            <p:nvPr/>
          </p:nvSpPr>
          <p:spPr>
            <a:xfrm>
              <a:off x="5545433" y="2918534"/>
              <a:ext cx="779389" cy="285879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K_UP</a:t>
              </a: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49F6600-1132-BCAA-068B-2F201C1D9331}"/>
                </a:ext>
              </a:extLst>
            </p:cNvPr>
            <p:cNvSpPr txBox="1"/>
            <p:nvPr/>
          </p:nvSpPr>
          <p:spPr>
            <a:xfrm>
              <a:off x="7409551" y="2474441"/>
              <a:ext cx="1067774" cy="285879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K_RIGHT</a:t>
              </a:r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965302C2-A75E-6374-75DF-6618443AC33E}"/>
                </a:ext>
              </a:extLst>
            </p:cNvPr>
            <p:cNvSpPr txBox="1"/>
            <p:nvPr/>
          </p:nvSpPr>
          <p:spPr>
            <a:xfrm>
              <a:off x="3488852" y="2474441"/>
              <a:ext cx="918599" cy="285879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K_LEFT</a:t>
              </a: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1504998B-4F20-BC02-378B-DC6858B80BF3}"/>
                </a:ext>
              </a:extLst>
            </p:cNvPr>
            <p:cNvCxnSpPr/>
            <p:nvPr/>
          </p:nvCxnSpPr>
          <p:spPr>
            <a:xfrm flipH="1">
              <a:off x="4388660" y="2666758"/>
              <a:ext cx="458675" cy="2329899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0AADA84A-C797-A115-FCEC-F76CD80058F0}"/>
                </a:ext>
              </a:extLst>
            </p:cNvPr>
            <p:cNvCxnSpPr>
              <a:cxnSpLocks/>
            </p:cNvCxnSpPr>
            <p:nvPr/>
          </p:nvCxnSpPr>
          <p:spPr>
            <a:xfrm>
              <a:off x="6970302" y="2661573"/>
              <a:ext cx="464353" cy="2335083"/>
            </a:xfrm>
            <a:prstGeom prst="bentConnector3">
              <a:avLst>
                <a:gd name="adj1" fmla="val 5410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111F031E-82E8-B292-B9C6-BCE874798E0F}"/>
                </a:ext>
              </a:extLst>
            </p:cNvPr>
            <p:cNvSpPr txBox="1"/>
            <p:nvPr/>
          </p:nvSpPr>
          <p:spPr>
            <a:xfrm>
              <a:off x="4356846" y="3462282"/>
              <a:ext cx="548810" cy="285879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K_a</a:t>
              </a:r>
            </a:p>
          </p:txBody>
        </p:sp>
        <p:sp>
          <p:nvSpPr>
            <p:cNvPr id="34" name="순서도: 판단 33">
              <a:extLst>
                <a:ext uri="{FF2B5EF4-FFF2-40B4-BE49-F238E27FC236}">
                  <a16:creationId xmlns:a16="http://schemas.microsoft.com/office/drawing/2014/main" id="{1AE186F9-EC10-6E7B-BAB8-4EB38ECB9D81}"/>
                </a:ext>
              </a:extLst>
            </p:cNvPr>
            <p:cNvSpPr/>
            <p:nvPr/>
          </p:nvSpPr>
          <p:spPr>
            <a:xfrm>
              <a:off x="7460410" y="4636985"/>
              <a:ext cx="2877268" cy="727007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화살의 개수가 </a:t>
              </a:r>
              <a:endParaRPr lang="en-US" altLang="ko-KR" sz="1100" b="1" dirty="0">
                <a:solidFill>
                  <a:srgbClr val="000000"/>
                </a:solidFill>
                <a:ea typeface="맑은 고딕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0보다 큰가?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DCA45A3-720D-8CE9-8389-0F3695C649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9378" y="3965137"/>
              <a:ext cx="8272" cy="6664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15">
              <a:extLst>
                <a:ext uri="{FF2B5EF4-FFF2-40B4-BE49-F238E27FC236}">
                  <a16:creationId xmlns:a16="http://schemas.microsoft.com/office/drawing/2014/main" id="{176A2F39-4FB7-59A7-6382-C675793E660B}"/>
                </a:ext>
              </a:extLst>
            </p:cNvPr>
            <p:cNvSpPr txBox="1"/>
            <p:nvPr/>
          </p:nvSpPr>
          <p:spPr>
            <a:xfrm>
              <a:off x="8582404" y="4219162"/>
              <a:ext cx="601758" cy="285879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YES</a:t>
              </a:r>
            </a:p>
          </p:txBody>
        </p:sp>
        <p:sp>
          <p:nvSpPr>
            <p:cNvPr id="50" name="TextBox 16">
              <a:extLst>
                <a:ext uri="{FF2B5EF4-FFF2-40B4-BE49-F238E27FC236}">
                  <a16:creationId xmlns:a16="http://schemas.microsoft.com/office/drawing/2014/main" id="{E2A965C2-DB50-7A99-7738-8C41DEEEC893}"/>
                </a:ext>
              </a:extLst>
            </p:cNvPr>
            <p:cNvSpPr txBox="1"/>
            <p:nvPr/>
          </p:nvSpPr>
          <p:spPr>
            <a:xfrm>
              <a:off x="6928382" y="3455452"/>
              <a:ext cx="587234" cy="285879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K_s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2998AD5-6082-1D5E-E654-6AE9F155364D}"/>
                </a:ext>
              </a:extLst>
            </p:cNvPr>
            <p:cNvSpPr/>
            <p:nvPr/>
          </p:nvSpPr>
          <p:spPr>
            <a:xfrm>
              <a:off x="8761620" y="2425437"/>
              <a:ext cx="1771966" cy="347147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오른쪽으로 이동</a:t>
              </a:r>
              <a:endParaRPr lang="ko-KR" alt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DC826F0-D66A-310D-0E9A-47B2A3CCB566}"/>
                </a:ext>
              </a:extLst>
            </p:cNvPr>
            <p:cNvSpPr/>
            <p:nvPr/>
          </p:nvSpPr>
          <p:spPr>
            <a:xfrm>
              <a:off x="1424895" y="2449202"/>
              <a:ext cx="1771966" cy="343807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왼쪽으로 이동</a:t>
              </a:r>
              <a:endParaRPr lang="ko-KR" alt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576DE11E-01A4-B2D8-397A-99A3CED90E5B}"/>
                </a:ext>
              </a:extLst>
            </p:cNvPr>
            <p:cNvSpPr/>
            <p:nvPr/>
          </p:nvSpPr>
          <p:spPr>
            <a:xfrm>
              <a:off x="2570823" y="4788451"/>
              <a:ext cx="1771966" cy="343807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방망이로 때리기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BD7453D-531D-8B58-5773-CD9B1A68FA7B}"/>
                </a:ext>
              </a:extLst>
            </p:cNvPr>
            <p:cNvSpPr/>
            <p:nvPr/>
          </p:nvSpPr>
          <p:spPr>
            <a:xfrm>
              <a:off x="5050248" y="3421562"/>
              <a:ext cx="1771966" cy="352493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점프하기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6B82D34-18DF-F426-2AB8-DC4A44913BF0}"/>
                </a:ext>
              </a:extLst>
            </p:cNvPr>
            <p:cNvSpPr/>
            <p:nvPr/>
          </p:nvSpPr>
          <p:spPr>
            <a:xfrm>
              <a:off x="8001667" y="3569213"/>
              <a:ext cx="1771966" cy="347147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활 쏘기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BDB5268-193F-07F0-8974-B8713576DC57}"/>
                </a:ext>
              </a:extLst>
            </p:cNvPr>
            <p:cNvSpPr/>
            <p:nvPr/>
          </p:nvSpPr>
          <p:spPr>
            <a:xfrm>
              <a:off x="4855958" y="2412846"/>
              <a:ext cx="2118770" cy="323849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b="1" dirty="0">
                  <a:solidFill>
                    <a:srgbClr val="000000"/>
                  </a:solidFill>
                  <a:ea typeface="맑은 고딕"/>
                </a:rPr>
                <a:t>플레이어 조작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F369A8C-654A-9CE0-8924-EF028B6FAE21}"/>
              </a:ext>
            </a:extLst>
          </p:cNvPr>
          <p:cNvGrpSpPr/>
          <p:nvPr/>
        </p:nvGrpSpPr>
        <p:grpSpPr>
          <a:xfrm>
            <a:off x="180263" y="2222505"/>
            <a:ext cx="4938027" cy="2668236"/>
            <a:chOff x="1509955" y="1181231"/>
            <a:chExt cx="9172087" cy="462296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F43B4FD-B5C8-08BE-02DA-5FB318DED72E}"/>
                </a:ext>
              </a:extLst>
            </p:cNvPr>
            <p:cNvSpPr/>
            <p:nvPr/>
          </p:nvSpPr>
          <p:spPr>
            <a:xfrm>
              <a:off x="1509955" y="1181231"/>
              <a:ext cx="9172087" cy="4622966"/>
            </a:xfrm>
            <a:prstGeom prst="roundRect">
              <a:avLst>
                <a:gd name="adj" fmla="val 1950"/>
              </a:avLst>
            </a:prstGeom>
            <a:solidFill>
              <a:srgbClr val="DAE3F3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1392063-A195-72C9-90E7-31C7B80EF0E5}"/>
                </a:ext>
              </a:extLst>
            </p:cNvPr>
            <p:cNvGrpSpPr/>
            <p:nvPr/>
          </p:nvGrpSpPr>
          <p:grpSpPr>
            <a:xfrm>
              <a:off x="8203354" y="4873066"/>
              <a:ext cx="583475" cy="583475"/>
              <a:chOff x="3634589" y="4970075"/>
              <a:chExt cx="583475" cy="583475"/>
            </a:xfrm>
          </p:grpSpPr>
          <p:sp>
            <p:nvSpPr>
              <p:cNvPr id="27" name="사각형: 빗면 26">
                <a:extLst>
                  <a:ext uri="{FF2B5EF4-FFF2-40B4-BE49-F238E27FC236}">
                    <a16:creationId xmlns:a16="http://schemas.microsoft.com/office/drawing/2014/main" id="{68D815C2-172E-6D79-8376-D3AC9A419B73}"/>
                  </a:ext>
                </a:extLst>
              </p:cNvPr>
              <p:cNvSpPr/>
              <p:nvPr/>
            </p:nvSpPr>
            <p:spPr>
              <a:xfrm>
                <a:off x="3634589" y="4970075"/>
                <a:ext cx="583475" cy="583475"/>
              </a:xfrm>
              <a:prstGeom prst="bevel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8" name="화살표: 오른쪽 27">
                <a:extLst>
                  <a:ext uri="{FF2B5EF4-FFF2-40B4-BE49-F238E27FC236}">
                    <a16:creationId xmlns:a16="http://schemas.microsoft.com/office/drawing/2014/main" id="{A4E93D98-E25C-76D5-8A6D-B19FC47D2024}"/>
                  </a:ext>
                </a:extLst>
              </p:cNvPr>
              <p:cNvSpPr/>
              <p:nvPr/>
            </p:nvSpPr>
            <p:spPr>
              <a:xfrm>
                <a:off x="3818972" y="5143157"/>
                <a:ext cx="276057" cy="237309"/>
              </a:xfrm>
              <a:prstGeom prst="rightArrow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F291CE-DE3B-A1C4-70DE-9332C484F109}"/>
                </a:ext>
              </a:extLst>
            </p:cNvPr>
            <p:cNvGrpSpPr/>
            <p:nvPr/>
          </p:nvGrpSpPr>
          <p:grpSpPr>
            <a:xfrm>
              <a:off x="6908642" y="4873064"/>
              <a:ext cx="583475" cy="583475"/>
              <a:chOff x="2210249" y="4970075"/>
              <a:chExt cx="583475" cy="583475"/>
            </a:xfrm>
          </p:grpSpPr>
          <p:sp>
            <p:nvSpPr>
              <p:cNvPr id="35" name="사각형: 빗면 34">
                <a:extLst>
                  <a:ext uri="{FF2B5EF4-FFF2-40B4-BE49-F238E27FC236}">
                    <a16:creationId xmlns:a16="http://schemas.microsoft.com/office/drawing/2014/main" id="{73C50BB8-6B2C-C73F-8A91-16AE7639262B}"/>
                  </a:ext>
                </a:extLst>
              </p:cNvPr>
              <p:cNvSpPr/>
              <p:nvPr/>
            </p:nvSpPr>
            <p:spPr>
              <a:xfrm>
                <a:off x="2210249" y="4970075"/>
                <a:ext cx="583475" cy="583475"/>
              </a:xfrm>
              <a:prstGeom prst="bevel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5F320B44-9CF5-EC95-30C0-5B5F5C536857}"/>
                  </a:ext>
                </a:extLst>
              </p:cNvPr>
              <p:cNvSpPr/>
              <p:nvPr/>
            </p:nvSpPr>
            <p:spPr>
              <a:xfrm rot="10800000">
                <a:off x="2363957" y="5143157"/>
                <a:ext cx="276057" cy="237309"/>
              </a:xfrm>
              <a:prstGeom prst="rightArrow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BD6FD8-D7E0-49B2-511A-9A7315D3BBE9}"/>
                </a:ext>
              </a:extLst>
            </p:cNvPr>
            <p:cNvGrpSpPr/>
            <p:nvPr/>
          </p:nvGrpSpPr>
          <p:grpSpPr>
            <a:xfrm>
              <a:off x="7555999" y="4232468"/>
              <a:ext cx="583475" cy="583475"/>
              <a:chOff x="6464387" y="4615139"/>
              <a:chExt cx="583475" cy="583475"/>
            </a:xfrm>
          </p:grpSpPr>
          <p:sp>
            <p:nvSpPr>
              <p:cNvPr id="38" name="사각형: 빗면 37">
                <a:extLst>
                  <a:ext uri="{FF2B5EF4-FFF2-40B4-BE49-F238E27FC236}">
                    <a16:creationId xmlns:a16="http://schemas.microsoft.com/office/drawing/2014/main" id="{64D0F37B-A8EB-E1D7-0E12-BE95D4962EB9}"/>
                  </a:ext>
                </a:extLst>
              </p:cNvPr>
              <p:cNvSpPr/>
              <p:nvPr/>
            </p:nvSpPr>
            <p:spPr>
              <a:xfrm>
                <a:off x="6464387" y="4615139"/>
                <a:ext cx="583475" cy="583475"/>
              </a:xfrm>
              <a:prstGeom prst="bevel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B432159C-CDA9-137B-EC5A-E2E4EBE51340}"/>
                  </a:ext>
                </a:extLst>
              </p:cNvPr>
              <p:cNvSpPr/>
              <p:nvPr/>
            </p:nvSpPr>
            <p:spPr>
              <a:xfrm rot="16200000">
                <a:off x="6626804" y="4788221"/>
                <a:ext cx="276057" cy="237309"/>
              </a:xfrm>
              <a:prstGeom prst="rightArrow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sp>
          <p:nvSpPr>
            <p:cNvPr id="40" name="사각형: 빗면 39">
              <a:extLst>
                <a:ext uri="{FF2B5EF4-FFF2-40B4-BE49-F238E27FC236}">
                  <a16:creationId xmlns:a16="http://schemas.microsoft.com/office/drawing/2014/main" id="{E8E61E44-EE09-0352-C5DA-E5A2C919AB1E}"/>
                </a:ext>
              </a:extLst>
            </p:cNvPr>
            <p:cNvSpPr/>
            <p:nvPr/>
          </p:nvSpPr>
          <p:spPr>
            <a:xfrm>
              <a:off x="2177872" y="1843879"/>
              <a:ext cx="583475" cy="583475"/>
            </a:xfrm>
            <a:prstGeom prst="beve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A</a:t>
              </a:r>
              <a:endParaRPr lang="ko-KR" altLang="en-US" sz="14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  <p:sp>
          <p:nvSpPr>
            <p:cNvPr id="41" name="사각형: 빗면 40">
              <a:extLst>
                <a:ext uri="{FF2B5EF4-FFF2-40B4-BE49-F238E27FC236}">
                  <a16:creationId xmlns:a16="http://schemas.microsoft.com/office/drawing/2014/main" id="{3F059434-253A-265C-2D97-D88D7E137D32}"/>
                </a:ext>
              </a:extLst>
            </p:cNvPr>
            <p:cNvSpPr/>
            <p:nvPr/>
          </p:nvSpPr>
          <p:spPr>
            <a:xfrm>
              <a:off x="6884516" y="1843879"/>
              <a:ext cx="583475" cy="583475"/>
            </a:xfrm>
            <a:prstGeom prst="beve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S</a:t>
              </a:r>
              <a:endParaRPr lang="ko-KR" altLang="en-US" sz="14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  <p:sp>
          <p:nvSpPr>
            <p:cNvPr id="43" name="사각형: 빗면 42">
              <a:extLst>
                <a:ext uri="{FF2B5EF4-FFF2-40B4-BE49-F238E27FC236}">
                  <a16:creationId xmlns:a16="http://schemas.microsoft.com/office/drawing/2014/main" id="{E49E7361-23B8-73C7-BDC7-DFDAD84B8CF2}"/>
                </a:ext>
              </a:extLst>
            </p:cNvPr>
            <p:cNvSpPr/>
            <p:nvPr/>
          </p:nvSpPr>
          <p:spPr>
            <a:xfrm>
              <a:off x="2175289" y="3060414"/>
              <a:ext cx="583475" cy="583475"/>
            </a:xfrm>
            <a:prstGeom prst="beve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R</a:t>
              </a:r>
              <a:endParaRPr lang="ko-KR" altLang="en-US" sz="14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80DF16-D907-D659-69F9-529252590EF6}"/>
                </a:ext>
              </a:extLst>
            </p:cNvPr>
            <p:cNvSpPr txBox="1"/>
            <p:nvPr/>
          </p:nvSpPr>
          <p:spPr>
            <a:xfrm>
              <a:off x="3037326" y="1920173"/>
              <a:ext cx="2844089" cy="49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방망이로 때리기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815391-F379-B3F8-2FA0-A048BFEE8919}"/>
                </a:ext>
              </a:extLst>
            </p:cNvPr>
            <p:cNvSpPr txBox="1"/>
            <p:nvPr/>
          </p:nvSpPr>
          <p:spPr>
            <a:xfrm>
              <a:off x="7746552" y="1920173"/>
              <a:ext cx="1510178" cy="49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활 쏘기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83CAE8-C540-FCB8-EC9E-4F51D616FEB5}"/>
                </a:ext>
              </a:extLst>
            </p:cNvPr>
            <p:cNvSpPr txBox="1"/>
            <p:nvPr/>
          </p:nvSpPr>
          <p:spPr>
            <a:xfrm>
              <a:off x="3037326" y="3136707"/>
              <a:ext cx="4011263" cy="49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게임 종료 시 다시 시작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E44931-FE3A-14F3-D30A-20A93E94D072}"/>
                </a:ext>
              </a:extLst>
            </p:cNvPr>
            <p:cNvSpPr txBox="1"/>
            <p:nvPr/>
          </p:nvSpPr>
          <p:spPr>
            <a:xfrm>
              <a:off x="4993921" y="4947688"/>
              <a:ext cx="1843656" cy="49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좌측 이동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634B72-E581-5C8C-1FA1-80291D3E9D0F}"/>
                </a:ext>
              </a:extLst>
            </p:cNvPr>
            <p:cNvSpPr txBox="1"/>
            <p:nvPr/>
          </p:nvSpPr>
          <p:spPr>
            <a:xfrm>
              <a:off x="6933342" y="3684233"/>
              <a:ext cx="1893610" cy="497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점프하기</a:t>
              </a:r>
            </a:p>
          </p:txBody>
        </p:sp>
        <p:sp>
          <p:nvSpPr>
            <p:cNvPr id="57" name="사각형: 빗면 56">
              <a:extLst>
                <a:ext uri="{FF2B5EF4-FFF2-40B4-BE49-F238E27FC236}">
                  <a16:creationId xmlns:a16="http://schemas.microsoft.com/office/drawing/2014/main" id="{69A4FF26-CE64-5945-9B2B-9D028498A598}"/>
                </a:ext>
              </a:extLst>
            </p:cNvPr>
            <p:cNvSpPr/>
            <p:nvPr/>
          </p:nvSpPr>
          <p:spPr>
            <a:xfrm>
              <a:off x="7555998" y="4873066"/>
              <a:ext cx="583475" cy="583475"/>
            </a:xfrm>
            <a:prstGeom prst="bevel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2BA011-37AF-9686-6D44-A6463ADE8CC5}"/>
                </a:ext>
              </a:extLst>
            </p:cNvPr>
            <p:cNvSpPr txBox="1"/>
            <p:nvPr/>
          </p:nvSpPr>
          <p:spPr>
            <a:xfrm>
              <a:off x="8799707" y="4947688"/>
              <a:ext cx="1843656" cy="49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우측 이동</a:t>
              </a:r>
            </a:p>
          </p:txBody>
        </p:sp>
      </p:grpSp>
      <p:pic>
        <p:nvPicPr>
          <p:cNvPr id="65" name="그림 64" descr="연체동물, 무척추동물이(가) 표시된 사진&#10;&#10;자동 생성된 설명">
            <a:extLst>
              <a:ext uri="{FF2B5EF4-FFF2-40B4-BE49-F238E27FC236}">
                <a16:creationId xmlns:a16="http://schemas.microsoft.com/office/drawing/2014/main" id="{6EA8C1FF-C5BE-223A-1B78-39234E67C1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29" y="4449130"/>
            <a:ext cx="438072" cy="57745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84C8BF4-98D2-5E42-DE32-6C13FFFE55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14" y="3226497"/>
            <a:ext cx="345604" cy="454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B9AB82-1241-B9AD-2A01-4533BED7FEF5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E63C4E-525E-8D92-80EA-9CC6E5BF8A79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750D258-DF62-3702-C93B-F0549854C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1F3037-AEE5-A527-819F-C3F8321CE68D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78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51" name="TextBox 17">
            <a:extLst>
              <a:ext uri="{FF2B5EF4-FFF2-40B4-BE49-F238E27FC236}">
                <a16:creationId xmlns:a16="http://schemas.microsoft.com/office/drawing/2014/main" id="{84E94005-1E34-35D6-47B0-6C6679D5698E}"/>
              </a:ext>
            </a:extLst>
          </p:cNvPr>
          <p:cNvSpPr txBox="1"/>
          <p:nvPr/>
        </p:nvSpPr>
        <p:spPr>
          <a:xfrm>
            <a:off x="2271924" y="1080248"/>
            <a:ext cx="1720887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&lt;플레이어 조작&gt;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0C8AD6-4BAC-77F3-88C2-539593DB9EC0}"/>
              </a:ext>
            </a:extLst>
          </p:cNvPr>
          <p:cNvGrpSpPr/>
          <p:nvPr/>
        </p:nvGrpSpPr>
        <p:grpSpPr>
          <a:xfrm>
            <a:off x="2271924" y="1559182"/>
            <a:ext cx="7702579" cy="4264658"/>
            <a:chOff x="2321263" y="1693293"/>
            <a:chExt cx="7702579" cy="4264658"/>
          </a:xfrm>
        </p:grpSpPr>
        <p:pic>
          <p:nvPicPr>
            <p:cNvPr id="21" name="그림 23">
              <a:extLst>
                <a:ext uri="{FF2B5EF4-FFF2-40B4-BE49-F238E27FC236}">
                  <a16:creationId xmlns:a16="http://schemas.microsoft.com/office/drawing/2014/main" id="{2419B749-69A2-CB3C-4F6D-ADA987CCF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0074" b="17888"/>
            <a:stretch/>
          </p:blipFill>
          <p:spPr>
            <a:xfrm>
              <a:off x="5303156" y="1693293"/>
              <a:ext cx="4720686" cy="426465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DA56B6-0C3F-9CD7-44D7-93708C67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21263" y="1693293"/>
              <a:ext cx="2981893" cy="4264658"/>
            </a:xfrm>
            <a:prstGeom prst="rect">
              <a:avLst/>
            </a:prstGeom>
          </p:spPr>
        </p:pic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5E2C6A61-5DE1-40B9-EFA3-A2528A1C72F8}"/>
                </a:ext>
              </a:extLst>
            </p:cNvPr>
            <p:cNvSpPr/>
            <p:nvPr/>
          </p:nvSpPr>
          <p:spPr>
            <a:xfrm rot="10800000">
              <a:off x="5166062" y="1764874"/>
              <a:ext cx="137093" cy="794327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4160C96E-8A52-9794-DFB5-205E02760B23}"/>
                </a:ext>
              </a:extLst>
            </p:cNvPr>
            <p:cNvSpPr/>
            <p:nvPr/>
          </p:nvSpPr>
          <p:spPr>
            <a:xfrm rot="10800000">
              <a:off x="5166060" y="2738964"/>
              <a:ext cx="137094" cy="794326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BD537E79-5D5F-4775-5DF9-68DE63129FE6}"/>
                </a:ext>
              </a:extLst>
            </p:cNvPr>
            <p:cNvSpPr/>
            <p:nvPr/>
          </p:nvSpPr>
          <p:spPr>
            <a:xfrm>
              <a:off x="2533701" y="1764873"/>
              <a:ext cx="2457125" cy="794327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ko-KR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오른쪽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왼쪽 키를 누를 때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moving_right</a:t>
              </a:r>
              <a:r>
                <a:rPr lang="ko-KR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나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moving_left</a:t>
              </a:r>
              <a:r>
                <a:rPr lang="ko-KR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를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True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 설정하고 이동합니다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2BE3792B-E8D9-9F7B-3468-342CF25430A4}"/>
                </a:ext>
              </a:extLst>
            </p:cNvPr>
            <p:cNvSpPr/>
            <p:nvPr/>
          </p:nvSpPr>
          <p:spPr>
            <a:xfrm>
              <a:off x="2533700" y="2720007"/>
              <a:ext cx="2457125" cy="1159995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/>
                  <a:cs typeface="Times New Roman"/>
                </a:rPr>
                <a:t>위쪽 키를 누르면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/>
                  <a:cs typeface="Times New Roman"/>
                </a:rPr>
                <a:t>vertical_momentum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/>
                  <a:cs typeface="Times New Roman"/>
                </a:rPr>
                <a:t>의 값을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 </a:t>
              </a:r>
              <a:endParaRPr lang="en-US" altLang="ko-KR" sz="12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/>
                  <a:cs typeface="Times New Roman"/>
                </a:rPr>
                <a:t>-3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/>
                  <a:cs typeface="Times New Roman"/>
                </a:rPr>
                <a:t>으로 설정하여 플레이어가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/>
                  <a:cs typeface="Times New Roman"/>
                </a:rPr>
                <a:t> </a:t>
              </a:r>
              <a:endParaRPr lang="en-US" altLang="ko-KR" sz="1200" b="1" dirty="0">
                <a:solidFill>
                  <a:schemeClr val="accent4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/>
                  <a:cs typeface="Times New Roman"/>
                </a:rPr>
                <a:t>갑자기 튀어 오를 수 있게 </a:t>
              </a:r>
              <a:endParaRPr lang="ko-KR" altLang="en-US" sz="1200" b="1" dirty="0">
                <a:solidFill>
                  <a:schemeClr val="accent4"/>
                </a:solidFill>
                <a:ea typeface="맑은 고딕"/>
                <a:cs typeface="Times New Roman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/>
                  <a:cs typeface="Times New Roman"/>
                </a:rPr>
                <a:t>만들어줍니다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/>
                  <a:cs typeface="Times New Roman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  <a:ea typeface="맑은 고딕"/>
                <a:cs typeface="Times New Roman"/>
              </a:endParaRPr>
            </a:p>
          </p:txBody>
        </p:sp>
        <p:sp>
          <p:nvSpPr>
            <p:cNvPr id="22" name="오른쪽 대괄호 21">
              <a:extLst>
                <a:ext uri="{FF2B5EF4-FFF2-40B4-BE49-F238E27FC236}">
                  <a16:creationId xmlns:a16="http://schemas.microsoft.com/office/drawing/2014/main" id="{1E7C790C-8B7E-C7B3-44C0-EC91BF6C6C9E}"/>
                </a:ext>
              </a:extLst>
            </p:cNvPr>
            <p:cNvSpPr/>
            <p:nvPr/>
          </p:nvSpPr>
          <p:spPr>
            <a:xfrm rot="10800000">
              <a:off x="5166060" y="3713052"/>
              <a:ext cx="137094" cy="2051487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말풍선: 모서리가 둥근 사각형 22">
              <a:extLst>
                <a:ext uri="{FF2B5EF4-FFF2-40B4-BE49-F238E27FC236}">
                  <a16:creationId xmlns:a16="http://schemas.microsoft.com/office/drawing/2014/main" id="{965FF9F3-F544-7F0B-A86A-9829F85825AA}"/>
                </a:ext>
              </a:extLst>
            </p:cNvPr>
            <p:cNvSpPr/>
            <p:nvPr/>
          </p:nvSpPr>
          <p:spPr>
            <a:xfrm>
              <a:off x="2533699" y="4217329"/>
              <a:ext cx="2457125" cy="1159995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a typeface="맑은 고딕" panose="020B0503020000020004" pitchFamily="50" charset="-127"/>
                  <a:cs typeface="Times New Roman" panose="02020603050405020304" pitchFamily="18" charset="0"/>
                </a:rPr>
                <a:t>a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키 누르고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is_wielding_club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 panose="020B0503020000020004" pitchFamily="50" charset="-127"/>
                  <a:cs typeface="Times New Roman" panose="02020603050405020304" pitchFamily="18" charset="0"/>
                </a:rPr>
                <a:t>가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False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이면 방망이를 휘두르고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s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키 누르고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arrow_cnt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가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보다 크면 활을 쏩니다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EEE2C93-4E29-6271-1455-A633729F098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592D5F-68C8-FED7-E03E-FD65CFE54BF3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7CD052E-096D-A09B-54BA-B5A259847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2F68F8-19CC-3866-D9CE-DE39DCF8A4BD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pic>
        <p:nvPicPr>
          <p:cNvPr id="18" name="그림 19">
            <a:extLst>
              <a:ext uri="{FF2B5EF4-FFF2-40B4-BE49-F238E27FC236}">
                <a16:creationId xmlns:a16="http://schemas.microsoft.com/office/drawing/2014/main" id="{755A0A2D-6669-5519-7E2E-A9B9D46D3D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1377" y="1560574"/>
            <a:ext cx="3162595" cy="13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2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51" name="TextBox 17">
            <a:extLst>
              <a:ext uri="{FF2B5EF4-FFF2-40B4-BE49-F238E27FC236}">
                <a16:creationId xmlns:a16="http://schemas.microsoft.com/office/drawing/2014/main" id="{84E94005-1E34-35D6-47B0-6C6679D5698E}"/>
              </a:ext>
            </a:extLst>
          </p:cNvPr>
          <p:cNvSpPr txBox="1"/>
          <p:nvPr/>
        </p:nvSpPr>
        <p:spPr>
          <a:xfrm>
            <a:off x="1853069" y="1165962"/>
            <a:ext cx="1720887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&lt;플레이어 조작&gt;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EE2C93-4E29-6271-1455-A633729F098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3592D5F-68C8-FED7-E03E-FD65CFE54BF3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7CD052E-096D-A09B-54BA-B5A259847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2F68F8-19CC-3866-D9CE-DE39DCF8A4BD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pic>
        <p:nvPicPr>
          <p:cNvPr id="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3F90104-2B85-C15C-D8F3-ECF20F86B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1334" y="4049507"/>
            <a:ext cx="6152229" cy="21175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2B09F82-0D7D-2BE0-4E11-5F9A0B3056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069" y="1636811"/>
            <a:ext cx="2958266" cy="4530219"/>
          </a:xfrm>
          <a:prstGeom prst="rect">
            <a:avLst/>
          </a:prstGeom>
        </p:spPr>
      </p:pic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FFA88A04-689C-D705-869A-0DC7DCF68F04}"/>
              </a:ext>
            </a:extLst>
          </p:cNvPr>
          <p:cNvSpPr/>
          <p:nvPr/>
        </p:nvSpPr>
        <p:spPr>
          <a:xfrm>
            <a:off x="2104391" y="3333407"/>
            <a:ext cx="2445228" cy="1862685"/>
          </a:xfrm>
          <a:prstGeom prst="wedgeRoundRectCallout">
            <a:avLst>
              <a:gd name="adj1" fmla="val 56868"/>
              <a:gd name="adj2" fmla="val -27869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err="1">
                <a:solidFill>
                  <a:schemeClr val="accent4"/>
                </a:solidFill>
                <a:ea typeface="맑은 고딕"/>
                <a:cs typeface="Times New Roman"/>
              </a:rPr>
              <a:t>플레이어가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err="1">
                <a:solidFill>
                  <a:schemeClr val="accent4"/>
                </a:solidFill>
                <a:ea typeface="맑은 고딕"/>
                <a:cs typeface="Times New Roman"/>
              </a:rPr>
              <a:t>해당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err="1">
                <a:solidFill>
                  <a:schemeClr val="accent4"/>
                </a:solidFill>
                <a:ea typeface="맑은 고딕"/>
                <a:cs typeface="Times New Roman"/>
              </a:rPr>
              <a:t>동작을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 </a:t>
            </a:r>
            <a:r>
              <a:rPr lang="en-US" altLang="ko-KR" sz="1200" b="1" err="1">
                <a:solidFill>
                  <a:schemeClr val="accent4"/>
                </a:solidFill>
                <a:ea typeface="맑은 고딕"/>
                <a:cs typeface="Times New Roman"/>
              </a:rPr>
              <a:t>하면</a:t>
            </a:r>
            <a:r>
              <a:rPr lang="en-US" altLang="ko-KR" sz="1200" b="1">
                <a:solidFill>
                  <a:schemeClr val="accent4"/>
                </a:solidFill>
                <a:ea typeface="맑은 고딕"/>
                <a:cs typeface="Times New Roman"/>
              </a:rPr>
              <a:t> </a:t>
            </a:r>
            <a:r>
              <a:rPr lang="en-US" altLang="ko-KR" sz="1200" b="1" err="1">
                <a:solidFill>
                  <a:schemeClr val="accent4"/>
                </a:solidFill>
                <a:ea typeface="맑은 고딕"/>
                <a:cs typeface="Times New Roman"/>
              </a:rPr>
              <a:t>동작</a:t>
            </a:r>
            <a:r>
              <a:rPr lang="en-US" altLang="ko-KR" sz="1200" b="1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err="1">
                <a:solidFill>
                  <a:schemeClr val="accent4"/>
                </a:solidFill>
                <a:ea typeface="맑은 고딕"/>
                <a:cs typeface="Times New Roman"/>
              </a:rPr>
              <a:t>프레임이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dirty="0" err="1">
                <a:solidFill>
                  <a:schemeClr val="accent4"/>
                </a:solidFill>
                <a:ea typeface="맑은 고딕"/>
                <a:cs typeface="Times New Roman"/>
              </a:rPr>
              <a:t>끝날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err="1">
                <a:solidFill>
                  <a:schemeClr val="accent4"/>
                </a:solidFill>
                <a:ea typeface="맑은 고딕"/>
                <a:cs typeface="Times New Roman"/>
              </a:rPr>
              <a:t>때까지</a:t>
            </a:r>
            <a:r>
              <a:rPr lang="en-US" altLang="ko-KR" sz="1200" b="1">
                <a:solidFill>
                  <a:schemeClr val="accent4"/>
                </a:solidFill>
                <a:ea typeface="맑은 고딕"/>
                <a:cs typeface="Times New Roman"/>
              </a:rPr>
              <a:t> </a:t>
            </a:r>
            <a:endParaRPr lang="en-US" altLang="ko-KR" sz="1200" b="1" dirty="0">
              <a:solidFill>
                <a:schemeClr val="accent4"/>
              </a:solidFill>
              <a:ea typeface="맑은 고딕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accent4"/>
                </a:solidFill>
                <a:ea typeface="맑은 고딕"/>
                <a:cs typeface="Times New Roman"/>
              </a:rPr>
              <a:t>다른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dirty="0" err="1">
                <a:solidFill>
                  <a:schemeClr val="accent4"/>
                </a:solidFill>
                <a:ea typeface="맑은 고딕"/>
                <a:cs typeface="Times New Roman"/>
              </a:rPr>
              <a:t>동작을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  <a:cs typeface="Times New Roman"/>
              </a:rPr>
              <a:t>못하도록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  <a:cs typeface="Times New Roman"/>
              </a:rPr>
              <a:t>하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고 </a:t>
            </a:r>
          </a:p>
          <a:p>
            <a:pPr>
              <a:lnSpc>
                <a:spcPct val="150000"/>
              </a:lnSpc>
            </a:pPr>
            <a:r>
              <a:rPr lang="en-US" altLang="ko-KR" sz="1200" b="1" err="1">
                <a:solidFill>
                  <a:schemeClr val="accent4"/>
                </a:solidFill>
                <a:ea typeface="맑은 고딕"/>
                <a:cs typeface="Times New Roman"/>
              </a:rPr>
              <a:t>해당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dirty="0" err="1">
                <a:solidFill>
                  <a:schemeClr val="accent4"/>
                </a:solidFill>
                <a:ea typeface="맑은 고딕"/>
                <a:cs typeface="Times New Roman"/>
              </a:rPr>
              <a:t>동작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dirty="0" err="1">
                <a:solidFill>
                  <a:schemeClr val="accent4"/>
                </a:solidFill>
                <a:ea typeface="맑은 고딕"/>
                <a:cs typeface="Times New Roman"/>
              </a:rPr>
              <a:t>프레임이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끝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  <a:cs typeface="Times New Roman"/>
              </a:rPr>
              <a:t>난 후</a:t>
            </a:r>
            <a:r>
              <a:rPr lang="en-US" altLang="ko-KR" sz="1200" b="1">
                <a:solidFill>
                  <a:schemeClr val="accent4"/>
                </a:solidFill>
                <a:ea typeface="맑은 고딕"/>
                <a:cs typeface="Times New Roman"/>
              </a:rPr>
              <a:t> </a:t>
            </a:r>
            <a:endParaRPr lang="en-US" altLang="ko-KR" sz="1200" b="1" dirty="0">
              <a:solidFill>
                <a:schemeClr val="accent4"/>
              </a:solidFill>
              <a:ea typeface="맑은 고딕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accent4"/>
                </a:solidFill>
                <a:ea typeface="맑은 고딕"/>
                <a:cs typeface="Times New Roman"/>
              </a:rPr>
              <a:t>다른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dirty="0" err="1">
                <a:solidFill>
                  <a:schemeClr val="accent4"/>
                </a:solidFill>
                <a:ea typeface="맑은 고딕"/>
                <a:cs typeface="Times New Roman"/>
              </a:rPr>
              <a:t>동작으로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 </a:t>
            </a:r>
            <a:r>
              <a:rPr lang="en-US" altLang="ko-KR" sz="1200" b="1" dirty="0" err="1">
                <a:solidFill>
                  <a:schemeClr val="accent4"/>
                </a:solidFill>
                <a:ea typeface="맑은 고딕"/>
                <a:cs typeface="Times New Roman"/>
              </a:rPr>
              <a:t>전환합니다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  <a:cs typeface="Times New Roman"/>
              </a:rPr>
              <a:t>.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6174C33-B98B-6104-4AE2-A54797F733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7098" y="1633979"/>
            <a:ext cx="6157431" cy="2419733"/>
          </a:xfrm>
          <a:prstGeom prst="rect">
            <a:avLst/>
          </a:prstGeom>
        </p:spPr>
      </p:pic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09213913-E667-988B-5565-394B119A19A0}"/>
              </a:ext>
            </a:extLst>
          </p:cNvPr>
          <p:cNvSpPr/>
          <p:nvPr/>
        </p:nvSpPr>
        <p:spPr>
          <a:xfrm rot="10800000">
            <a:off x="4817240" y="3382847"/>
            <a:ext cx="105784" cy="2414505"/>
          </a:xfrm>
          <a:prstGeom prst="righ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907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4" name="TextBox 1">
            <a:extLst>
              <a:ext uri="{FF2B5EF4-FFF2-40B4-BE49-F238E27FC236}">
                <a16:creationId xmlns:a16="http://schemas.microsoft.com/office/drawing/2014/main" id="{F641162A-81D4-BA64-252C-CA658770C878}"/>
              </a:ext>
            </a:extLst>
          </p:cNvPr>
          <p:cNvSpPr txBox="1"/>
          <p:nvPr/>
        </p:nvSpPr>
        <p:spPr>
          <a:xfrm>
            <a:off x="426642" y="1165818"/>
            <a:ext cx="175235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&lt;플레이어 상태&gt;</a:t>
            </a:r>
          </a:p>
        </p:txBody>
      </p:sp>
      <p:pic>
        <p:nvPicPr>
          <p:cNvPr id="22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A2C2490-B8E4-16A8-3D0B-1A9A6FC0B6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76"/>
          <a:stretch/>
        </p:blipFill>
        <p:spPr>
          <a:xfrm>
            <a:off x="5172923" y="2767558"/>
            <a:ext cx="7012824" cy="1721689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61A51430-F22C-08B9-E338-7B3431205594}"/>
              </a:ext>
            </a:extLst>
          </p:cNvPr>
          <p:cNvGrpSpPr/>
          <p:nvPr/>
        </p:nvGrpSpPr>
        <p:grpSpPr>
          <a:xfrm>
            <a:off x="133676" y="1648554"/>
            <a:ext cx="4899509" cy="4151736"/>
            <a:chOff x="134139" y="1715630"/>
            <a:chExt cx="5306204" cy="4028855"/>
          </a:xfrm>
        </p:grpSpPr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F770B81A-0273-9463-E993-80650E6F6FD4}"/>
                </a:ext>
              </a:extLst>
            </p:cNvPr>
            <p:cNvSpPr txBox="1"/>
            <p:nvPr/>
          </p:nvSpPr>
          <p:spPr>
            <a:xfrm rot="10800000" flipV="1">
              <a:off x="425055" y="1715630"/>
              <a:ext cx="2054511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ea typeface="맑은 고딕"/>
                </a:rPr>
                <a:t>플레이어 HP 데이터 가져오기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20CDDF3-0BB5-458D-1526-FB9355317796}"/>
                </a:ext>
              </a:extLst>
            </p:cNvPr>
            <p:cNvCxnSpPr>
              <a:cxnSpLocks/>
            </p:cNvCxnSpPr>
            <p:nvPr/>
          </p:nvCxnSpPr>
          <p:spPr>
            <a:xfrm>
              <a:off x="1457668" y="1977759"/>
              <a:ext cx="2966" cy="308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순서도: 판단 44">
              <a:extLst>
                <a:ext uri="{FF2B5EF4-FFF2-40B4-BE49-F238E27FC236}">
                  <a16:creationId xmlns:a16="http://schemas.microsoft.com/office/drawing/2014/main" id="{1CEFAA00-FC04-3AAB-4BDF-1923B3C62C06}"/>
                </a:ext>
              </a:extLst>
            </p:cNvPr>
            <p:cNvSpPr/>
            <p:nvPr/>
          </p:nvSpPr>
          <p:spPr>
            <a:xfrm>
              <a:off x="165866" y="2262483"/>
              <a:ext cx="2521890" cy="573980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HP가 200이하 </a:t>
              </a:r>
              <a:endParaRPr lang="en-US" altLang="ko-KR" sz="1000" b="1" dirty="0">
                <a:solidFill>
                  <a:srgbClr val="000000"/>
                </a:solidFill>
                <a:ea typeface="맑은 고딕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100이상인가?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EE45242-5CAF-5A26-3A80-31D127160D5D}"/>
                </a:ext>
              </a:extLst>
            </p:cNvPr>
            <p:cNvCxnSpPr>
              <a:cxnSpLocks/>
            </p:cNvCxnSpPr>
            <p:nvPr/>
          </p:nvCxnSpPr>
          <p:spPr>
            <a:xfrm>
              <a:off x="1425328" y="2859507"/>
              <a:ext cx="2966" cy="451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B5DA714E-3B1C-F2A1-D5E6-BF11BA22EC47}"/>
                </a:ext>
              </a:extLst>
            </p:cNvPr>
            <p:cNvCxnSpPr>
              <a:cxnSpLocks/>
              <a:stCxn id="45" idx="3"/>
              <a:endCxn id="38" idx="1"/>
            </p:cNvCxnSpPr>
            <p:nvPr/>
          </p:nvCxnSpPr>
          <p:spPr>
            <a:xfrm flipV="1">
              <a:off x="2687756" y="2535971"/>
              <a:ext cx="779848" cy="135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B3674251-19B9-BF9C-DC51-CE4FD2F6EF1D}"/>
                </a:ext>
              </a:extLst>
            </p:cNvPr>
            <p:cNvCxnSpPr>
              <a:cxnSpLocks/>
            </p:cNvCxnSpPr>
            <p:nvPr/>
          </p:nvCxnSpPr>
          <p:spPr>
            <a:xfrm>
              <a:off x="1425328" y="3899023"/>
              <a:ext cx="2966" cy="451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8DE483A4-0F0C-DFAD-0BDB-E3678ACCCE79}"/>
                </a:ext>
              </a:extLst>
            </p:cNvPr>
            <p:cNvCxnSpPr>
              <a:cxnSpLocks/>
              <a:stCxn id="48" idx="3"/>
              <a:endCxn id="39" idx="1"/>
            </p:cNvCxnSpPr>
            <p:nvPr/>
          </p:nvCxnSpPr>
          <p:spPr>
            <a:xfrm>
              <a:off x="2687756" y="3614415"/>
              <a:ext cx="781970" cy="63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B032D09-8CD7-E9B5-84B1-CBC586DFE20A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2712435" y="4653192"/>
              <a:ext cx="757291" cy="21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6E7D793E-1F67-CA7C-E4BC-8BC3A8A5AC39}"/>
                </a:ext>
              </a:extLst>
            </p:cNvPr>
            <p:cNvCxnSpPr>
              <a:cxnSpLocks/>
            </p:cNvCxnSpPr>
            <p:nvPr/>
          </p:nvCxnSpPr>
          <p:spPr>
            <a:xfrm>
              <a:off x="1425328" y="4916596"/>
              <a:ext cx="2966" cy="451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F94FC02-7155-1250-18B3-7CB55ED61A03}"/>
                </a:ext>
              </a:extLst>
            </p:cNvPr>
            <p:cNvSpPr/>
            <p:nvPr/>
          </p:nvSpPr>
          <p:spPr>
            <a:xfrm>
              <a:off x="1183446" y="2911907"/>
              <a:ext cx="483453" cy="249064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NO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D58C8E4-7C84-F241-5BA2-C9B49F15FC78}"/>
                </a:ext>
              </a:extLst>
            </p:cNvPr>
            <p:cNvSpPr/>
            <p:nvPr/>
          </p:nvSpPr>
          <p:spPr>
            <a:xfrm>
              <a:off x="1193762" y="3985054"/>
              <a:ext cx="479536" cy="249064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NO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965D693-C9FC-9B3B-CD9C-00CE34931CDD}"/>
                </a:ext>
              </a:extLst>
            </p:cNvPr>
            <p:cNvSpPr/>
            <p:nvPr/>
          </p:nvSpPr>
          <p:spPr>
            <a:xfrm>
              <a:off x="1193762" y="4994737"/>
              <a:ext cx="479536" cy="249064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NO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AD13FC5-1C92-9511-AC30-428FC90BD4D0}"/>
                </a:ext>
              </a:extLst>
            </p:cNvPr>
            <p:cNvSpPr/>
            <p:nvPr/>
          </p:nvSpPr>
          <p:spPr>
            <a:xfrm>
              <a:off x="2839974" y="2410697"/>
              <a:ext cx="438019" cy="256667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YES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555777A-0C01-9A68-D02D-33A34D93CB4A}"/>
                </a:ext>
              </a:extLst>
            </p:cNvPr>
            <p:cNvSpPr/>
            <p:nvPr/>
          </p:nvSpPr>
          <p:spPr>
            <a:xfrm>
              <a:off x="2857222" y="3487392"/>
              <a:ext cx="438019" cy="256667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YES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E6B4D24-DD2E-7650-3547-D5477C67A606}"/>
                </a:ext>
              </a:extLst>
            </p:cNvPr>
            <p:cNvSpPr/>
            <p:nvPr/>
          </p:nvSpPr>
          <p:spPr>
            <a:xfrm>
              <a:off x="2857222" y="4520429"/>
              <a:ext cx="438019" cy="256667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YES</a:t>
              </a:r>
            </a:p>
          </p:txBody>
        </p:sp>
        <p:sp>
          <p:nvSpPr>
            <p:cNvPr id="60" name="순서도: 판단 59">
              <a:extLst>
                <a:ext uri="{FF2B5EF4-FFF2-40B4-BE49-F238E27FC236}">
                  <a16:creationId xmlns:a16="http://schemas.microsoft.com/office/drawing/2014/main" id="{4968F640-4318-E0D5-0471-E5BD5A3713BF}"/>
                </a:ext>
              </a:extLst>
            </p:cNvPr>
            <p:cNvSpPr/>
            <p:nvPr/>
          </p:nvSpPr>
          <p:spPr>
            <a:xfrm>
              <a:off x="165866" y="4364185"/>
              <a:ext cx="2521890" cy="573980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HP가 40미만 </a:t>
              </a:r>
              <a:endParaRPr lang="en-US" altLang="ko-KR" sz="1000" b="1" dirty="0">
                <a:solidFill>
                  <a:srgbClr val="000000"/>
                </a:solidFill>
                <a:ea typeface="맑은 고딕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0초과인가?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15159D5-051E-EE0F-7823-A7DA00E5B808}"/>
                </a:ext>
              </a:extLst>
            </p:cNvPr>
            <p:cNvSpPr/>
            <p:nvPr/>
          </p:nvSpPr>
          <p:spPr>
            <a:xfrm>
              <a:off x="565965" y="5387767"/>
              <a:ext cx="1789339" cy="354093"/>
            </a:xfrm>
            <a:prstGeom prst="roundRect">
              <a:avLst/>
            </a:prstGeom>
            <a:solidFill>
              <a:srgbClr val="A8BEE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Death 이미지 화면</a:t>
              </a:r>
            </a:p>
          </p:txBody>
        </p:sp>
        <p:sp>
          <p:nvSpPr>
            <p:cNvPr id="48" name="순서도: 판단 47">
              <a:extLst>
                <a:ext uri="{FF2B5EF4-FFF2-40B4-BE49-F238E27FC236}">
                  <a16:creationId xmlns:a16="http://schemas.microsoft.com/office/drawing/2014/main" id="{0B191595-C373-0A95-275F-BE452591DC3D}"/>
                </a:ext>
              </a:extLst>
            </p:cNvPr>
            <p:cNvSpPr/>
            <p:nvPr/>
          </p:nvSpPr>
          <p:spPr>
            <a:xfrm>
              <a:off x="165866" y="3327425"/>
              <a:ext cx="2521890" cy="573980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HP가 100미만 </a:t>
              </a:r>
              <a:endParaRPr lang="en-US" altLang="ko-KR" sz="1000" b="1" dirty="0">
                <a:solidFill>
                  <a:srgbClr val="000000"/>
                </a:solidFill>
                <a:ea typeface="맑은 고딕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40이상인가?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0C9F19C-4690-BB07-FC78-73A9F9C55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39" y="5387823"/>
              <a:ext cx="329713" cy="356662"/>
            </a:xfrm>
            <a:prstGeom prst="rect">
              <a:avLst/>
            </a:prstGeom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6467CC4E-7DF9-FF36-DC31-CECA06E2B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688" y="4012970"/>
              <a:ext cx="397359" cy="420390"/>
            </a:xfrm>
            <a:prstGeom prst="rect">
              <a:avLst/>
            </a:prstGeom>
          </p:spPr>
        </p:pic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C11979BE-97F7-BF56-5300-82C1A80E1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366" y="2937608"/>
              <a:ext cx="397359" cy="420389"/>
            </a:xfrm>
            <a:prstGeom prst="rect">
              <a:avLst/>
            </a:prstGeom>
          </p:spPr>
        </p:pic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6AB4533-A6E9-31CC-7457-A02DEF26E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374" y="1895036"/>
              <a:ext cx="397359" cy="420389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8D8C7AA-6C1E-4ACD-A09D-A744FC4D9438}"/>
                </a:ext>
              </a:extLst>
            </p:cNvPr>
            <p:cNvCxnSpPr>
              <a:cxnSpLocks/>
            </p:cNvCxnSpPr>
            <p:nvPr/>
          </p:nvCxnSpPr>
          <p:spPr>
            <a:xfrm>
              <a:off x="5174804" y="2562489"/>
              <a:ext cx="264153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ED26DB2-EA04-1F4D-D17D-B5F5100C3B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0429" y="1821460"/>
              <a:ext cx="2935899" cy="111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92DB12B-9137-32D2-9392-19293C989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328" y="1827915"/>
              <a:ext cx="3917" cy="3722645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3ED2F97-44D5-7F38-9D65-C71D71DFB5D7}"/>
                </a:ext>
              </a:extLst>
            </p:cNvPr>
            <p:cNvCxnSpPr>
              <a:cxnSpLocks/>
            </p:cNvCxnSpPr>
            <p:nvPr/>
          </p:nvCxnSpPr>
          <p:spPr>
            <a:xfrm>
              <a:off x="5170044" y="4663939"/>
              <a:ext cx="267661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10B7C4F5-9A39-E8E8-916B-F5CFA1CB9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9234" y="5550355"/>
              <a:ext cx="3087094" cy="15847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588850FF-48DA-BFC5-81C7-436EF2A88DFC}"/>
                </a:ext>
              </a:extLst>
            </p:cNvPr>
            <p:cNvCxnSpPr>
              <a:cxnSpLocks/>
            </p:cNvCxnSpPr>
            <p:nvPr/>
          </p:nvCxnSpPr>
          <p:spPr>
            <a:xfrm>
              <a:off x="5172682" y="3618631"/>
              <a:ext cx="267661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763E1FB-8002-B359-C40D-23FF74F5604B}"/>
                </a:ext>
              </a:extLst>
            </p:cNvPr>
            <p:cNvSpPr/>
            <p:nvPr/>
          </p:nvSpPr>
          <p:spPr>
            <a:xfrm>
              <a:off x="3467604" y="2361715"/>
              <a:ext cx="1726563" cy="348511"/>
            </a:xfrm>
            <a:prstGeom prst="roundRect">
              <a:avLst/>
            </a:prstGeom>
            <a:solidFill>
              <a:srgbClr val="A8BEE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Healthy 이미지 화면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73A5349-F603-C46F-8B7A-93A795A41379}"/>
                </a:ext>
              </a:extLst>
            </p:cNvPr>
            <p:cNvSpPr/>
            <p:nvPr/>
          </p:nvSpPr>
          <p:spPr>
            <a:xfrm>
              <a:off x="3469726" y="3446524"/>
              <a:ext cx="1726563" cy="348511"/>
            </a:xfrm>
            <a:prstGeom prst="roundRect">
              <a:avLst/>
            </a:prstGeom>
            <a:solidFill>
              <a:srgbClr val="A8BEE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Hurt 이미지 화면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6950E5E-2594-0214-5C66-08EC17A5C28C}"/>
                </a:ext>
              </a:extLst>
            </p:cNvPr>
            <p:cNvSpPr/>
            <p:nvPr/>
          </p:nvSpPr>
          <p:spPr>
            <a:xfrm>
              <a:off x="3469726" y="4478936"/>
              <a:ext cx="1726563" cy="348511"/>
            </a:xfrm>
            <a:prstGeom prst="roundRect">
              <a:avLst/>
            </a:prstGeom>
            <a:solidFill>
              <a:srgbClr val="A8BEE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NearDeath 이미지 화면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B478AC-FA3E-294D-FB18-DA3EB542671C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84538A-1FAB-13C4-51E5-C1A692F334BA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D9D9094-B128-8640-3C41-DC86F7074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D85891-B94C-3434-CFB8-2908501E30C8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909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E308BEE-9002-320C-0023-C10DB1B6BF97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BC2E1B-968E-6084-09A3-1CDE9F1243A5}"/>
              </a:ext>
            </a:extLst>
          </p:cNvPr>
          <p:cNvGrpSpPr/>
          <p:nvPr/>
        </p:nvGrpSpPr>
        <p:grpSpPr>
          <a:xfrm>
            <a:off x="3376518" y="1132504"/>
            <a:ext cx="5438963" cy="4936370"/>
            <a:chOff x="3551161" y="985214"/>
            <a:chExt cx="5001006" cy="4911031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82C36DF-F5AB-DD1C-EEB5-2C7EBEFAC1C7}"/>
                </a:ext>
              </a:extLst>
            </p:cNvPr>
            <p:cNvCxnSpPr>
              <a:cxnSpLocks/>
              <a:stCxn id="42" idx="2"/>
              <a:endCxn id="50" idx="0"/>
            </p:cNvCxnSpPr>
            <p:nvPr/>
          </p:nvCxnSpPr>
          <p:spPr>
            <a:xfrm flipH="1">
              <a:off x="5647237" y="4937090"/>
              <a:ext cx="1265" cy="6726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71CA94-851E-D0B9-5895-79ADEDD12E0B}"/>
                </a:ext>
              </a:extLst>
            </p:cNvPr>
            <p:cNvSpPr/>
            <p:nvPr/>
          </p:nvSpPr>
          <p:spPr>
            <a:xfrm>
              <a:off x="4501951" y="985214"/>
              <a:ext cx="2293100" cy="329580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ea typeface="맑은 고딕"/>
                </a:rPr>
                <a:t>게임 시간 데이터를 불러온다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4C3F4AE-336B-5C7F-EB35-84F451AA2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237" y="1305269"/>
              <a:ext cx="2529" cy="2942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7E24F944-D08D-F4F7-89D9-8AED87995E14}"/>
                </a:ext>
              </a:extLst>
            </p:cNvPr>
            <p:cNvSpPr/>
            <p:nvPr/>
          </p:nvSpPr>
          <p:spPr>
            <a:xfrm>
              <a:off x="3902398" y="1609025"/>
              <a:ext cx="3492207" cy="891254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ea typeface="맑은 고딕"/>
                </a:rPr>
                <a:t>게임시간이 0인가?</a:t>
              </a: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F76F38A-E1A4-F013-E70B-B7F3E70A4A11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5648501" y="2500399"/>
              <a:ext cx="4823" cy="641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436652B-AA9E-084D-7AC2-5258C39A4EF8}"/>
                </a:ext>
              </a:extLst>
            </p:cNvPr>
            <p:cNvCxnSpPr>
              <a:cxnSpLocks/>
            </p:cNvCxnSpPr>
            <p:nvPr/>
          </p:nvCxnSpPr>
          <p:spPr>
            <a:xfrm>
              <a:off x="5657793" y="3371596"/>
              <a:ext cx="707" cy="6929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85BB25A-C6C1-75A5-A96D-68093998AFFB}"/>
                </a:ext>
              </a:extLst>
            </p:cNvPr>
            <p:cNvSpPr/>
            <p:nvPr/>
          </p:nvSpPr>
          <p:spPr>
            <a:xfrm>
              <a:off x="5369828" y="5064769"/>
              <a:ext cx="557347" cy="277630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ea typeface="맑은 고딕"/>
                </a:rPr>
                <a:t>YES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96ECF1D-5395-4066-9095-C3B0C5F9F8C9}"/>
                </a:ext>
              </a:extLst>
            </p:cNvPr>
            <p:cNvCxnSpPr>
              <a:cxnSpLocks/>
            </p:cNvCxnSpPr>
            <p:nvPr/>
          </p:nvCxnSpPr>
          <p:spPr>
            <a:xfrm>
              <a:off x="7352284" y="2054652"/>
              <a:ext cx="821677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63C3916-780F-C46F-CD2A-09AE1F1C3682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6795051" y="1150004"/>
              <a:ext cx="137891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9FA3A77-E099-D784-C89D-C358CBBE8BA5}"/>
                </a:ext>
              </a:extLst>
            </p:cNvPr>
            <p:cNvCxnSpPr>
              <a:cxnSpLocks/>
            </p:cNvCxnSpPr>
            <p:nvPr/>
          </p:nvCxnSpPr>
          <p:spPr>
            <a:xfrm>
              <a:off x="8173961" y="1150004"/>
              <a:ext cx="0" cy="904648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6FCA2BC-2EDF-0866-D69C-1D817E445941}"/>
                </a:ext>
              </a:extLst>
            </p:cNvPr>
            <p:cNvSpPr/>
            <p:nvPr/>
          </p:nvSpPr>
          <p:spPr>
            <a:xfrm>
              <a:off x="7907341" y="1467178"/>
              <a:ext cx="533240" cy="270301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ea typeface="맑은 고딕"/>
                </a:rPr>
                <a:t>NO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47D34A10-4CD5-6F5A-327E-55244FF8D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9977" y="4474800"/>
              <a:ext cx="1048904" cy="14514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1C265A5-14F4-8D3C-0F6B-8F43E8BFA2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9548" y="3685764"/>
              <a:ext cx="26259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F539C77-AB8C-379B-F262-44CDF22D181E}"/>
                </a:ext>
              </a:extLst>
            </p:cNvPr>
            <p:cNvCxnSpPr>
              <a:cxnSpLocks/>
            </p:cNvCxnSpPr>
            <p:nvPr/>
          </p:nvCxnSpPr>
          <p:spPr>
            <a:xfrm>
              <a:off x="8285547" y="3685764"/>
              <a:ext cx="324" cy="794023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순서도: 판단 41">
              <a:extLst>
                <a:ext uri="{FF2B5EF4-FFF2-40B4-BE49-F238E27FC236}">
                  <a16:creationId xmlns:a16="http://schemas.microsoft.com/office/drawing/2014/main" id="{B2678328-EC1A-8BDA-CA98-79F1BC1717C2}"/>
                </a:ext>
              </a:extLst>
            </p:cNvPr>
            <p:cNvSpPr/>
            <p:nvPr/>
          </p:nvSpPr>
          <p:spPr>
            <a:xfrm>
              <a:off x="3902397" y="4064284"/>
              <a:ext cx="3492208" cy="872806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1200" b="1" dirty="0">
                  <a:solidFill>
                    <a:srgbClr val="000000"/>
                  </a:solidFill>
                  <a:ea typeface="맑은 고딕"/>
                </a:rPr>
                <a:t>비행기가 플레이어 </a:t>
              </a:r>
              <a:endParaRPr lang="en-US" altLang="ko-KR" sz="1200" b="1" dirty="0">
                <a:solidFill>
                  <a:srgbClr val="000000"/>
                </a:solidFill>
                <a:ea typeface="맑은 고딕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200" b="1" dirty="0">
                  <a:solidFill>
                    <a:srgbClr val="000000"/>
                  </a:solidFill>
                  <a:ea typeface="맑은 고딕"/>
                </a:rPr>
                <a:t>바로 위에 있는가?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492069E-3BFE-5D66-7B52-3B92EF6EB17D}"/>
                </a:ext>
              </a:extLst>
            </p:cNvPr>
            <p:cNvSpPr/>
            <p:nvPr/>
          </p:nvSpPr>
          <p:spPr>
            <a:xfrm>
              <a:off x="8018927" y="3945132"/>
              <a:ext cx="533240" cy="270301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ea typeface="맑은 고딕"/>
                </a:rPr>
                <a:t>NO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2EBA562-612F-3861-D0E3-3D20CCF8CB46}"/>
                </a:ext>
              </a:extLst>
            </p:cNvPr>
            <p:cNvSpPr/>
            <p:nvPr/>
          </p:nvSpPr>
          <p:spPr>
            <a:xfrm>
              <a:off x="4728097" y="3142332"/>
              <a:ext cx="1850453" cy="286535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ea typeface="맑은 고딕"/>
                </a:rPr>
                <a:t>비행기 불러오기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F89277C-4210-A1F9-8900-10DF86C0E6ED}"/>
                </a:ext>
              </a:extLst>
            </p:cNvPr>
            <p:cNvSpPr/>
            <p:nvPr/>
          </p:nvSpPr>
          <p:spPr>
            <a:xfrm>
              <a:off x="5369828" y="2597343"/>
              <a:ext cx="557347" cy="277630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rgbClr val="000000"/>
                  </a:solidFill>
                  <a:ea typeface="맑은 고딕"/>
                </a:rPr>
                <a:t>YES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66F2526-E10E-194A-A8D6-8EC635865E83}"/>
                </a:ext>
              </a:extLst>
            </p:cNvPr>
            <p:cNvCxnSpPr>
              <a:cxnSpLocks/>
            </p:cNvCxnSpPr>
            <p:nvPr/>
          </p:nvCxnSpPr>
          <p:spPr>
            <a:xfrm>
              <a:off x="3552281" y="5725259"/>
              <a:ext cx="448477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26621CD-A799-2C51-BFFF-6DE49E2969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1161" y="1142769"/>
              <a:ext cx="2394" cy="458249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0C4FF9A-B50A-D4EB-ECAE-C28DC5499751}"/>
                </a:ext>
              </a:extLst>
            </p:cNvPr>
            <p:cNvCxnSpPr>
              <a:cxnSpLocks/>
            </p:cNvCxnSpPr>
            <p:nvPr/>
          </p:nvCxnSpPr>
          <p:spPr>
            <a:xfrm>
              <a:off x="3551161" y="1152544"/>
              <a:ext cx="952448" cy="18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1A5EB7E-B2D3-172C-FCDD-1116AC01EE20}"/>
                </a:ext>
              </a:extLst>
            </p:cNvPr>
            <p:cNvSpPr/>
            <p:nvPr/>
          </p:nvSpPr>
          <p:spPr>
            <a:xfrm>
              <a:off x="3990702" y="5609756"/>
              <a:ext cx="3313069" cy="286489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200" b="1" dirty="0">
                  <a:solidFill>
                    <a:schemeClr val="tx1"/>
                  </a:solidFill>
                  <a:ea typeface="+mn-lt"/>
                  <a:cs typeface="+mn-lt"/>
                </a:rPr>
                <a:t>볼트</a:t>
              </a:r>
              <a:r>
                <a:rPr lang="en-US" altLang="ko-KR" sz="1200" b="1" dirty="0">
                  <a:solidFill>
                    <a:schemeClr val="tx1"/>
                  </a:solidFill>
                  <a:ea typeface="+mn-lt"/>
                  <a:cs typeface="+mn-lt"/>
                </a:rPr>
                <a:t>, </a:t>
              </a:r>
              <a:r>
                <a:rPr lang="ko-KR" sz="1200" b="1" dirty="0">
                  <a:solidFill>
                    <a:schemeClr val="tx1"/>
                  </a:solidFill>
                  <a:ea typeface="+mn-lt"/>
                  <a:cs typeface="+mn-lt"/>
                </a:rPr>
                <a:t>너트</a:t>
              </a:r>
              <a:r>
                <a:rPr lang="en-US" altLang="ko-KR" sz="1200" b="1" dirty="0">
                  <a:solidFill>
                    <a:schemeClr val="tx1"/>
                  </a:solidFill>
                  <a:ea typeface="+mn-lt"/>
                  <a:cs typeface="+mn-lt"/>
                </a:rPr>
                <a:t>, </a:t>
              </a:r>
              <a:r>
                <a:rPr lang="ko-KR" sz="1200" b="1" dirty="0">
                  <a:solidFill>
                    <a:schemeClr val="tx1"/>
                  </a:solidFill>
                  <a:ea typeface="+mn-lt"/>
                  <a:cs typeface="+mn-lt"/>
                </a:rPr>
                <a:t>철</a:t>
              </a:r>
              <a:r>
                <a:rPr lang="en-US" altLang="ko-KR" sz="1200" b="1" dirty="0">
                  <a:solidFill>
                    <a:schemeClr val="tx1"/>
                  </a:solidFill>
                  <a:ea typeface="+mn-lt"/>
                  <a:cs typeface="+mn-lt"/>
                </a:rPr>
                <a:t>, </a:t>
              </a:r>
              <a:r>
                <a:rPr lang="ko-KR" altLang="en-US" sz="1200" b="1" dirty="0">
                  <a:solidFill>
                    <a:schemeClr val="tx1"/>
                  </a:solidFill>
                  <a:ea typeface="+mn-lt"/>
                  <a:cs typeface="+mn-lt"/>
                </a:rPr>
                <a:t>화살이 ¼확률로 떨어진다</a:t>
              </a:r>
              <a:endParaRPr lang="ko-KR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5F3B38-3A26-6EBF-684B-AE26FFD759CA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430793-A4EF-415D-C3B9-8CF3C57D7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9453A5-C69E-2670-BE30-435EDE3D2137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BCDBD743-869E-DB0C-633F-D5E588FEB6AE}"/>
              </a:ext>
            </a:extLst>
          </p:cNvPr>
          <p:cNvSpPr txBox="1"/>
          <p:nvPr/>
        </p:nvSpPr>
        <p:spPr>
          <a:xfrm>
            <a:off x="1274618" y="1260914"/>
            <a:ext cx="1720887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&lt;아이템 생성&gt;</a:t>
            </a:r>
          </a:p>
        </p:txBody>
      </p:sp>
    </p:spTree>
    <p:extLst>
      <p:ext uri="{BB962C8B-B14F-4D97-AF65-F5344CB8AC3E}">
        <p14:creationId xmlns:p14="http://schemas.microsoft.com/office/powerpoint/2010/main" val="3100586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E308BEE-9002-320C-0023-C10DB1B6BF97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172496E1-2383-C5E3-5E98-DED13F71691D}"/>
              </a:ext>
            </a:extLst>
          </p:cNvPr>
          <p:cNvSpPr txBox="1"/>
          <p:nvPr/>
        </p:nvSpPr>
        <p:spPr>
          <a:xfrm>
            <a:off x="1274618" y="1260914"/>
            <a:ext cx="1720887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&lt;아이템 생성&gt;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DBA616-338C-0E3D-3012-85B7C3DAF70F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83EF22B-8E1B-1974-549C-281B105C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593B78-E0E5-3E5C-C33F-246EFDB52DD0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CE033C-55B2-2FBF-7414-8C5370513697}"/>
              </a:ext>
            </a:extLst>
          </p:cNvPr>
          <p:cNvGrpSpPr/>
          <p:nvPr/>
        </p:nvGrpSpPr>
        <p:grpSpPr>
          <a:xfrm>
            <a:off x="1293887" y="1734049"/>
            <a:ext cx="9598179" cy="3601449"/>
            <a:chOff x="1667960" y="1648262"/>
            <a:chExt cx="9598179" cy="360144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257901E-570D-5905-4D09-BEE8137FB876}"/>
                </a:ext>
              </a:extLst>
            </p:cNvPr>
            <p:cNvGrpSpPr/>
            <p:nvPr/>
          </p:nvGrpSpPr>
          <p:grpSpPr>
            <a:xfrm>
              <a:off x="4640328" y="1648262"/>
              <a:ext cx="6625811" cy="3601449"/>
              <a:chOff x="5214215" y="1665983"/>
              <a:chExt cx="6311462" cy="2735680"/>
            </a:xfrm>
          </p:grpSpPr>
          <p:pic>
            <p:nvPicPr>
              <p:cNvPr id="20" name="그림 2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180851F-9107-8B6E-40F1-FBFB163FAA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2719"/>
              <a:stretch/>
            </p:blipFill>
            <p:spPr>
              <a:xfrm>
                <a:off x="5223288" y="1665983"/>
                <a:ext cx="6302389" cy="1385373"/>
              </a:xfrm>
              <a:prstGeom prst="rect">
                <a:avLst/>
              </a:prstGeom>
            </p:spPr>
          </p:pic>
          <p:pic>
            <p:nvPicPr>
              <p:cNvPr id="21" name="그림 2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9582100-6057-F886-739F-8DEFDEFF4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14215" y="3049968"/>
                <a:ext cx="6311462" cy="1351695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63D175D-1875-9620-2F75-C2344E18F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67960" y="1648707"/>
              <a:ext cx="2981893" cy="3601004"/>
            </a:xfrm>
            <a:prstGeom prst="rect">
              <a:avLst/>
            </a:prstGeom>
          </p:spPr>
        </p:pic>
        <p:sp>
          <p:nvSpPr>
            <p:cNvPr id="18" name="오른쪽 대괄호 17">
              <a:extLst>
                <a:ext uri="{FF2B5EF4-FFF2-40B4-BE49-F238E27FC236}">
                  <a16:creationId xmlns:a16="http://schemas.microsoft.com/office/drawing/2014/main" id="{4C98943D-438E-7106-8FF5-7A6C89CE5B38}"/>
                </a:ext>
              </a:extLst>
            </p:cNvPr>
            <p:cNvSpPr/>
            <p:nvPr/>
          </p:nvSpPr>
          <p:spPr>
            <a:xfrm rot="10800000">
              <a:off x="4511862" y="2070987"/>
              <a:ext cx="99889" cy="400962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말풍선: 모서리가 둥근 사각형 23">
              <a:extLst>
                <a:ext uri="{FF2B5EF4-FFF2-40B4-BE49-F238E27FC236}">
                  <a16:creationId xmlns:a16="http://schemas.microsoft.com/office/drawing/2014/main" id="{0DB36698-A26D-1F28-9D50-08C8CDCD3D56}"/>
                </a:ext>
              </a:extLst>
            </p:cNvPr>
            <p:cNvSpPr/>
            <p:nvPr/>
          </p:nvSpPr>
          <p:spPr>
            <a:xfrm>
              <a:off x="1790702" y="1972688"/>
              <a:ext cx="2513444" cy="794327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game_time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이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이면 비행기가 생성되며 비행기는 오른쪽에서 왼쪽으로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2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의 속력으로 갑니다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27" name="오른쪽 대괄호 26">
              <a:extLst>
                <a:ext uri="{FF2B5EF4-FFF2-40B4-BE49-F238E27FC236}">
                  <a16:creationId xmlns:a16="http://schemas.microsoft.com/office/drawing/2014/main" id="{274A58DA-C154-B473-831E-AA62BD25480F}"/>
                </a:ext>
              </a:extLst>
            </p:cNvPr>
            <p:cNvSpPr/>
            <p:nvPr/>
          </p:nvSpPr>
          <p:spPr>
            <a:xfrm rot="10800000">
              <a:off x="4511860" y="3597114"/>
              <a:ext cx="99888" cy="1387242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말풍선: 모서리가 둥근 사각형 27">
              <a:extLst>
                <a:ext uri="{FF2B5EF4-FFF2-40B4-BE49-F238E27FC236}">
                  <a16:creationId xmlns:a16="http://schemas.microsoft.com/office/drawing/2014/main" id="{C00E1017-D129-82EE-2641-84BF9FDFD90C}"/>
                </a:ext>
              </a:extLst>
            </p:cNvPr>
            <p:cNvSpPr/>
            <p:nvPr/>
          </p:nvSpPr>
          <p:spPr>
            <a:xfrm>
              <a:off x="1790701" y="3627224"/>
              <a:ext cx="2513444" cy="794327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비행기는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random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모듈을 이용해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1/4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확률로 아이템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(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볼트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너트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철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화살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)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을 떨어뜨립니다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03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01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팀원 역할 분담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3" name="Google Shape;106;p3">
            <a:extLst>
              <a:ext uri="{FF2B5EF4-FFF2-40B4-BE49-F238E27FC236}">
                <a16:creationId xmlns:a16="http://schemas.microsoft.com/office/drawing/2014/main" id="{13E39A31-47ED-727A-77EA-AB6FF018846B}"/>
              </a:ext>
            </a:extLst>
          </p:cNvPr>
          <p:cNvGrpSpPr/>
          <p:nvPr/>
        </p:nvGrpSpPr>
        <p:grpSpPr>
          <a:xfrm>
            <a:off x="2618645" y="1313865"/>
            <a:ext cx="1634247" cy="1749230"/>
            <a:chOff x="1468385" y="2087811"/>
            <a:chExt cx="1634247" cy="1749230"/>
          </a:xfrm>
        </p:grpSpPr>
        <p:sp>
          <p:nvSpPr>
            <p:cNvPr id="4" name="Google Shape;107;p3">
              <a:extLst>
                <a:ext uri="{FF2B5EF4-FFF2-40B4-BE49-F238E27FC236}">
                  <a16:creationId xmlns:a16="http://schemas.microsoft.com/office/drawing/2014/main" id="{88E86AC9-740F-D989-97E4-1331CF8D07D3}"/>
                </a:ext>
              </a:extLst>
            </p:cNvPr>
            <p:cNvSpPr/>
            <p:nvPr/>
          </p:nvSpPr>
          <p:spPr>
            <a:xfrm>
              <a:off x="1728046" y="2087811"/>
              <a:ext cx="1106424" cy="1106424"/>
            </a:xfrm>
            <a:prstGeom prst="ellipse">
              <a:avLst/>
            </a:prstGeom>
            <a:solidFill>
              <a:srgbClr val="DAE3F3"/>
            </a:solidFill>
            <a:ln w="57150" cap="flat" cmpd="sng">
              <a:solidFill>
                <a:srgbClr val="0F4C8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i="0" u="none" strike="noStrike" cap="none" dirty="0">
                <a:solidFill>
                  <a:schemeClr val="lt1"/>
                </a:solidFill>
                <a:latin typeface="Neo둥근모" panose="02010509060201040203" pitchFamily="1" charset="-127"/>
                <a:ea typeface="Neo둥근모" panose="02010509060201040203" pitchFamily="1" charset="-127"/>
                <a:cs typeface="Calibri"/>
                <a:sym typeface="Calibri"/>
              </a:endParaRPr>
            </a:p>
          </p:txBody>
        </p:sp>
        <p:pic>
          <p:nvPicPr>
            <p:cNvPr id="5" name="Google Shape;108;p3" descr="사용자 윤곽선">
              <a:extLst>
                <a:ext uri="{FF2B5EF4-FFF2-40B4-BE49-F238E27FC236}">
                  <a16:creationId xmlns:a16="http://schemas.microsoft.com/office/drawing/2014/main" id="{7234B9EC-AEC4-3C30-D5D1-2239E12F29E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781508" y="2210769"/>
              <a:ext cx="1005840" cy="1005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09;p3">
              <a:extLst>
                <a:ext uri="{FF2B5EF4-FFF2-40B4-BE49-F238E27FC236}">
                  <a16:creationId xmlns:a16="http://schemas.microsoft.com/office/drawing/2014/main" id="{C2950A0D-165E-F381-5BF4-53391F6CC3CA}"/>
                </a:ext>
              </a:extLst>
            </p:cNvPr>
            <p:cNvSpPr/>
            <p:nvPr/>
          </p:nvSpPr>
          <p:spPr>
            <a:xfrm>
              <a:off x="1468385" y="3238983"/>
              <a:ext cx="1634247" cy="598058"/>
            </a:xfrm>
            <a:prstGeom prst="roundRect">
              <a:avLst>
                <a:gd name="adj" fmla="val 34559"/>
              </a:avLst>
            </a:prstGeom>
            <a:solidFill>
              <a:schemeClr val="lt1"/>
            </a:solidFill>
            <a:ln w="57150" cap="flat" cmpd="sng">
              <a:solidFill>
                <a:srgbClr val="0F4C8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dk1"/>
                  </a:solidFill>
                  <a:latin typeface="Neo둥근모" panose="02010509060201040203" pitchFamily="1" charset="-127"/>
                  <a:ea typeface="Neo둥근모" panose="02010509060201040203" pitchFamily="1" charset="-127"/>
                  <a:sym typeface="Arial"/>
                </a:rPr>
                <a:t>김정민</a:t>
              </a:r>
              <a:endParaRPr sz="2000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grpSp>
        <p:nvGrpSpPr>
          <p:cNvPr id="25" name="Google Shape;119;p3">
            <a:extLst>
              <a:ext uri="{FF2B5EF4-FFF2-40B4-BE49-F238E27FC236}">
                <a16:creationId xmlns:a16="http://schemas.microsoft.com/office/drawing/2014/main" id="{9924DA9E-A245-7918-2670-10A598678373}"/>
              </a:ext>
            </a:extLst>
          </p:cNvPr>
          <p:cNvGrpSpPr/>
          <p:nvPr/>
        </p:nvGrpSpPr>
        <p:grpSpPr>
          <a:xfrm>
            <a:off x="2614394" y="3605362"/>
            <a:ext cx="1634247" cy="1753220"/>
            <a:chOff x="9077615" y="2079535"/>
            <a:chExt cx="1634247" cy="1753220"/>
          </a:xfrm>
        </p:grpSpPr>
        <p:sp>
          <p:nvSpPr>
            <p:cNvPr id="26" name="Google Shape;120;p3">
              <a:extLst>
                <a:ext uri="{FF2B5EF4-FFF2-40B4-BE49-F238E27FC236}">
                  <a16:creationId xmlns:a16="http://schemas.microsoft.com/office/drawing/2014/main" id="{66E1E936-F4B1-C5B3-511A-64AA89C12CC1}"/>
                </a:ext>
              </a:extLst>
            </p:cNvPr>
            <p:cNvSpPr/>
            <p:nvPr/>
          </p:nvSpPr>
          <p:spPr>
            <a:xfrm>
              <a:off x="9336333" y="2079535"/>
              <a:ext cx="1106424" cy="1106424"/>
            </a:xfrm>
            <a:prstGeom prst="ellipse">
              <a:avLst/>
            </a:prstGeom>
            <a:solidFill>
              <a:srgbClr val="FFFFF0"/>
            </a:solidFill>
            <a:ln w="57150" cap="flat" cmpd="sng">
              <a:solidFill>
                <a:srgbClr val="0F4C8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Neo둥근모" panose="02010509060201040203" pitchFamily="1" charset="-127"/>
                <a:ea typeface="Neo둥근모" panose="02010509060201040203" pitchFamily="1" charset="-127"/>
                <a:cs typeface="Calibri"/>
                <a:sym typeface="Calibri"/>
              </a:endParaRPr>
            </a:p>
          </p:txBody>
        </p:sp>
        <p:sp>
          <p:nvSpPr>
            <p:cNvPr id="29" name="Google Shape;121;p3">
              <a:extLst>
                <a:ext uri="{FF2B5EF4-FFF2-40B4-BE49-F238E27FC236}">
                  <a16:creationId xmlns:a16="http://schemas.microsoft.com/office/drawing/2014/main" id="{8798156F-1B27-AE08-D3F9-3FE946AD385F}"/>
                </a:ext>
              </a:extLst>
            </p:cNvPr>
            <p:cNvSpPr/>
            <p:nvPr/>
          </p:nvSpPr>
          <p:spPr>
            <a:xfrm>
              <a:off x="9077615" y="3234697"/>
              <a:ext cx="1634247" cy="598058"/>
            </a:xfrm>
            <a:prstGeom prst="roundRect">
              <a:avLst>
                <a:gd name="adj" fmla="val 34559"/>
              </a:avLst>
            </a:prstGeom>
            <a:solidFill>
              <a:schemeClr val="lt1"/>
            </a:solidFill>
            <a:ln w="57150" cap="flat" cmpd="sng">
              <a:solidFill>
                <a:srgbClr val="0F4C8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dk1"/>
                  </a:solidFill>
                  <a:latin typeface="Neo둥근모" panose="02010509060201040203" pitchFamily="1" charset="-127"/>
                  <a:ea typeface="Neo둥근모" panose="02010509060201040203" pitchFamily="1" charset="-127"/>
                  <a:sym typeface="Arial"/>
                </a:rPr>
                <a:t>강예원</a:t>
              </a:r>
              <a:endParaRPr sz="2000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  <p:pic>
          <p:nvPicPr>
            <p:cNvPr id="31" name="Google Shape;122;p3" descr="사용자 윤곽선">
              <a:extLst>
                <a:ext uri="{FF2B5EF4-FFF2-40B4-BE49-F238E27FC236}">
                  <a16:creationId xmlns:a16="http://schemas.microsoft.com/office/drawing/2014/main" id="{2A41314B-5CB1-52CB-2043-835F01327525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386625" y="2204488"/>
              <a:ext cx="1005840" cy="1005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123;p3">
            <a:extLst>
              <a:ext uri="{FF2B5EF4-FFF2-40B4-BE49-F238E27FC236}">
                <a16:creationId xmlns:a16="http://schemas.microsoft.com/office/drawing/2014/main" id="{8655A717-B9F1-1ECD-C1F5-BEB243EB5AB8}"/>
              </a:ext>
            </a:extLst>
          </p:cNvPr>
          <p:cNvSpPr txBox="1"/>
          <p:nvPr/>
        </p:nvSpPr>
        <p:spPr>
          <a:xfrm>
            <a:off x="4754778" y="1209944"/>
            <a:ext cx="354444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▶ </a:t>
            </a:r>
            <a:r>
              <a:rPr lang="ko-KR" altLang="en-US" sz="1800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개발</a:t>
            </a:r>
            <a:endParaRPr lang="en-US" altLang="ko-KR" sz="1800" dirty="0">
              <a:solidFill>
                <a:srgbClr val="0F4C82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▶</a:t>
            </a:r>
            <a:r>
              <a:rPr lang="en-US" altLang="ko-KR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내 스프라이트 제작</a:t>
            </a:r>
            <a:endParaRPr lang="en-US" altLang="ko-KR" dirty="0">
              <a:solidFill>
                <a:srgbClr val="0F4C82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▶</a:t>
            </a:r>
            <a:r>
              <a:rPr lang="en-US" altLang="ko-KR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사운드 디렉팅</a:t>
            </a:r>
            <a:endParaRPr lang="en-US" altLang="ko-KR" dirty="0">
              <a:solidFill>
                <a:srgbClr val="0F4C82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▶</a:t>
            </a:r>
            <a:r>
              <a:rPr lang="en-US" altLang="ko-KR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알고리즘 순서도 작성</a:t>
            </a:r>
            <a:endParaRPr lang="en-US" altLang="ko-KR" dirty="0">
              <a:solidFill>
                <a:srgbClr val="0F4C82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5" name="Google Shape;126;p3">
            <a:extLst>
              <a:ext uri="{FF2B5EF4-FFF2-40B4-BE49-F238E27FC236}">
                <a16:creationId xmlns:a16="http://schemas.microsoft.com/office/drawing/2014/main" id="{2AB5E68A-2452-68FC-6A97-ABE05EF26F0A}"/>
              </a:ext>
            </a:extLst>
          </p:cNvPr>
          <p:cNvSpPr txBox="1"/>
          <p:nvPr/>
        </p:nvSpPr>
        <p:spPr>
          <a:xfrm>
            <a:off x="4754778" y="3771590"/>
            <a:ext cx="2453916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▶ 게임 스토리 제작</a:t>
            </a:r>
            <a:endParaRPr lang="en-US" altLang="ko-KR" dirty="0">
              <a:solidFill>
                <a:srgbClr val="0F4C82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▶ </a:t>
            </a:r>
            <a:r>
              <a:rPr lang="ko-KR" altLang="en-US" sz="1800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발표 자료 제작</a:t>
            </a:r>
          </a:p>
          <a:p>
            <a:pPr>
              <a:lnSpc>
                <a:spcPct val="150000"/>
              </a:lnSpc>
            </a:pPr>
            <a:r>
              <a:rPr lang="ko-KR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▶ 발표</a:t>
            </a:r>
            <a:endParaRPr 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631A60C7-456E-2157-DF86-ECAEA23D1B6F}"/>
              </a:ext>
            </a:extLst>
          </p:cNvPr>
          <p:cNvSpPr/>
          <p:nvPr/>
        </p:nvSpPr>
        <p:spPr>
          <a:xfrm>
            <a:off x="7983936" y="1939743"/>
            <a:ext cx="682027" cy="2297073"/>
          </a:xfrm>
          <a:prstGeom prst="rightBrace">
            <a:avLst>
              <a:gd name="adj1" fmla="val 2516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Google Shape;123;p3">
            <a:extLst>
              <a:ext uri="{FF2B5EF4-FFF2-40B4-BE49-F238E27FC236}">
                <a16:creationId xmlns:a16="http://schemas.microsoft.com/office/drawing/2014/main" id="{F0832E71-0A38-C3D7-9F4D-6E748A9C0748}"/>
              </a:ext>
            </a:extLst>
          </p:cNvPr>
          <p:cNvSpPr txBox="1"/>
          <p:nvPr/>
        </p:nvSpPr>
        <p:spPr>
          <a:xfrm>
            <a:off x="8806693" y="2626634"/>
            <a:ext cx="313430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▶ </a:t>
            </a:r>
            <a:r>
              <a:rPr lang="ko-KR" altLang="en-US" sz="1800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기획</a:t>
            </a:r>
            <a:endParaRPr lang="en-US" altLang="ko-KR" sz="1800" dirty="0">
              <a:solidFill>
                <a:srgbClr val="0F4C82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▶</a:t>
            </a:r>
            <a:r>
              <a:rPr lang="en-US" altLang="ko-KR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 dirty="0">
                <a:solidFill>
                  <a:srgbClr val="0F4C82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디자인</a:t>
            </a:r>
            <a:endParaRPr lang="en-US" altLang="ko-KR" dirty="0">
              <a:solidFill>
                <a:srgbClr val="0F4C82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53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-11430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EC676E5-8F94-B640-E292-C38464F124FA}"/>
              </a:ext>
            </a:extLst>
          </p:cNvPr>
          <p:cNvGrpSpPr/>
          <p:nvPr/>
        </p:nvGrpSpPr>
        <p:grpSpPr>
          <a:xfrm>
            <a:off x="2270443" y="931422"/>
            <a:ext cx="7448964" cy="5149549"/>
            <a:chOff x="252343" y="1386213"/>
            <a:chExt cx="7448964" cy="4807218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D35D0EA-9163-6F0C-D704-D7B14AE16A2D}"/>
                </a:ext>
              </a:extLst>
            </p:cNvPr>
            <p:cNvCxnSpPr>
              <a:cxnSpLocks/>
            </p:cNvCxnSpPr>
            <p:nvPr/>
          </p:nvCxnSpPr>
          <p:spPr>
            <a:xfrm>
              <a:off x="2811668" y="1687711"/>
              <a:ext cx="0" cy="1578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B75E6CA-1D2C-F015-898D-D94081B1A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5987" y="3012559"/>
              <a:ext cx="149" cy="1774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DDE225-8B7F-E9A2-D6A4-75917C44904A}"/>
                </a:ext>
              </a:extLst>
            </p:cNvPr>
            <p:cNvSpPr/>
            <p:nvPr/>
          </p:nvSpPr>
          <p:spPr>
            <a:xfrm>
              <a:off x="1864424" y="3554208"/>
              <a:ext cx="1894490" cy="243517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플레이어에게 이동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E3B6260-6CC9-1A0E-F14E-F88AE55087C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2811667" y="3797725"/>
              <a:ext cx="2" cy="1358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CB750F5-F916-D722-6371-9F77C547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009999" y="4201666"/>
              <a:ext cx="1561121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A2255B1-9F7B-4F79-9CC9-ADC816D8E023}"/>
                </a:ext>
              </a:extLst>
            </p:cNvPr>
            <p:cNvCxnSpPr>
              <a:cxnSpLocks/>
            </p:cNvCxnSpPr>
            <p:nvPr/>
          </p:nvCxnSpPr>
          <p:spPr>
            <a:xfrm>
              <a:off x="5561884" y="2330210"/>
              <a:ext cx="0" cy="1862987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순서도: 판단 35">
              <a:extLst>
                <a:ext uri="{FF2B5EF4-FFF2-40B4-BE49-F238E27FC236}">
                  <a16:creationId xmlns:a16="http://schemas.microsoft.com/office/drawing/2014/main" id="{4D51912E-57E0-8080-BFAB-17CF42B9A4C7}"/>
                </a:ext>
              </a:extLst>
            </p:cNvPr>
            <p:cNvSpPr/>
            <p:nvPr/>
          </p:nvSpPr>
          <p:spPr>
            <a:xfrm>
              <a:off x="1548461" y="4724122"/>
              <a:ext cx="2526414" cy="468099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적 hp가 0인가?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A6E2F93-843A-345E-23BB-72FECD12B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1667" y="4445698"/>
              <a:ext cx="2" cy="271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5B0A378B-0A11-4E56-29F3-713B13889F7F}"/>
                </a:ext>
              </a:extLst>
            </p:cNvPr>
            <p:cNvSpPr txBox="1"/>
            <p:nvPr/>
          </p:nvSpPr>
          <p:spPr>
            <a:xfrm>
              <a:off x="2872571" y="4465875"/>
              <a:ext cx="454082" cy="246221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ea typeface="맑은 고딕"/>
                </a:rPr>
                <a:t>YES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26B3860-BC51-2A30-C82E-A93BED9375D3}"/>
                </a:ext>
              </a:extLst>
            </p:cNvPr>
            <p:cNvCxnSpPr/>
            <p:nvPr/>
          </p:nvCxnSpPr>
          <p:spPr>
            <a:xfrm>
              <a:off x="4068655" y="4958171"/>
              <a:ext cx="1271532" cy="12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F6F68346-0051-FF50-5CA6-7B939B03EC73}"/>
                </a:ext>
              </a:extLst>
            </p:cNvPr>
            <p:cNvSpPr txBox="1"/>
            <p:nvPr/>
          </p:nvSpPr>
          <p:spPr>
            <a:xfrm>
              <a:off x="4537460" y="4854774"/>
              <a:ext cx="435245" cy="246221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ea typeface="맑은 고딕"/>
                </a:rPr>
                <a:t>YES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7A11FDD-2223-8BC4-F4C3-5BAF73255C34}"/>
                </a:ext>
              </a:extLst>
            </p:cNvPr>
            <p:cNvSpPr/>
            <p:nvPr/>
          </p:nvSpPr>
          <p:spPr>
            <a:xfrm>
              <a:off x="1986708" y="5490308"/>
              <a:ext cx="1649917" cy="237653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set_action(hit)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73CE4161-F910-D931-58C4-51E55FF7AE9E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 flipH="1">
              <a:off x="2811667" y="5192221"/>
              <a:ext cx="2" cy="2980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20">
              <a:extLst>
                <a:ext uri="{FF2B5EF4-FFF2-40B4-BE49-F238E27FC236}">
                  <a16:creationId xmlns:a16="http://schemas.microsoft.com/office/drawing/2014/main" id="{1E135BF1-CF86-F75E-0958-35E751DCB0C2}"/>
                </a:ext>
              </a:extLst>
            </p:cNvPr>
            <p:cNvSpPr txBox="1"/>
            <p:nvPr/>
          </p:nvSpPr>
          <p:spPr>
            <a:xfrm>
              <a:off x="2872571" y="5207712"/>
              <a:ext cx="453974" cy="246221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ea typeface="맑은 고딕"/>
                </a:rPr>
                <a:t>NO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7206FE1-C7C4-0C4A-B0B1-F52DD10207FE}"/>
                </a:ext>
              </a:extLst>
            </p:cNvPr>
            <p:cNvSpPr/>
            <p:nvPr/>
          </p:nvSpPr>
          <p:spPr>
            <a:xfrm>
              <a:off x="4794883" y="5225336"/>
              <a:ext cx="2490360" cy="313340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적 제거 및 1/15 확률로 고기 아이템 생성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1394CD3-B19C-8978-C7E1-19D4E3ED5AB5}"/>
                </a:ext>
              </a:extLst>
            </p:cNvPr>
            <p:cNvSpPr/>
            <p:nvPr/>
          </p:nvSpPr>
          <p:spPr>
            <a:xfrm>
              <a:off x="5368039" y="4843745"/>
              <a:ext cx="1347906" cy="228669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0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set_action(die</a:t>
              </a:r>
              <a:r>
                <a:rPr lang="en-US" altLang="ko-KR" sz="1000" b="1" dirty="0">
                  <a:solidFill>
                    <a:srgbClr val="000000"/>
                  </a:solidFill>
                  <a:latin typeface="Malgun Gothic"/>
                  <a:ea typeface="Malgun Gothic"/>
                </a:rPr>
                <a:t>)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59161B34-76C0-5674-F472-6BF0E7C1EB13}"/>
                </a:ext>
              </a:extLst>
            </p:cNvPr>
            <p:cNvCxnSpPr>
              <a:cxnSpLocks/>
              <a:stCxn id="45" idx="2"/>
              <a:endCxn id="44" idx="0"/>
            </p:cNvCxnSpPr>
            <p:nvPr/>
          </p:nvCxnSpPr>
          <p:spPr>
            <a:xfrm flipH="1">
              <a:off x="6040063" y="5072414"/>
              <a:ext cx="1929" cy="1529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695E5E83-512F-477D-8C6D-6D328F5D06CF}"/>
                </a:ext>
              </a:extLst>
            </p:cNvPr>
            <p:cNvCxnSpPr>
              <a:cxnSpLocks/>
            </p:cNvCxnSpPr>
            <p:nvPr/>
          </p:nvCxnSpPr>
          <p:spPr>
            <a:xfrm>
              <a:off x="254379" y="5609134"/>
              <a:ext cx="1724594" cy="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AD1A273-129F-7E34-F3CC-FAB92B9EF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343" y="2330854"/>
              <a:ext cx="4372" cy="3271198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0DC242FE-A658-8D03-E9DA-4B669A628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116" y="2337620"/>
              <a:ext cx="1133462" cy="2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순서도: 판단 49">
              <a:extLst>
                <a:ext uri="{FF2B5EF4-FFF2-40B4-BE49-F238E27FC236}">
                  <a16:creationId xmlns:a16="http://schemas.microsoft.com/office/drawing/2014/main" id="{7E21E667-A65F-74F8-5353-01A077C8FDF3}"/>
                </a:ext>
              </a:extLst>
            </p:cNvPr>
            <p:cNvSpPr/>
            <p:nvPr/>
          </p:nvSpPr>
          <p:spPr>
            <a:xfrm>
              <a:off x="1481768" y="2176746"/>
              <a:ext cx="2659801" cy="324163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밤이 되었는가?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7CFB2F5-C573-0081-A198-89A5FAD8337B}"/>
                </a:ext>
              </a:extLst>
            </p:cNvPr>
            <p:cNvSpPr/>
            <p:nvPr/>
          </p:nvSpPr>
          <p:spPr>
            <a:xfrm>
              <a:off x="2176415" y="1845577"/>
              <a:ext cx="1270506" cy="184608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적 생성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CE5A583-A6F1-8F7B-B7B8-E1F76C685EE5}"/>
                </a:ext>
              </a:extLst>
            </p:cNvPr>
            <p:cNvCxnSpPr>
              <a:cxnSpLocks/>
            </p:cNvCxnSpPr>
            <p:nvPr/>
          </p:nvCxnSpPr>
          <p:spPr>
            <a:xfrm>
              <a:off x="2811668" y="2030185"/>
              <a:ext cx="1" cy="146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DA48F80-03EA-86E5-9D0D-A34B590DFB79}"/>
                </a:ext>
              </a:extLst>
            </p:cNvPr>
            <p:cNvSpPr/>
            <p:nvPr/>
          </p:nvSpPr>
          <p:spPr>
            <a:xfrm>
              <a:off x="3501853" y="2837402"/>
              <a:ext cx="1347906" cy="226108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set_action(rage)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D10A0E7-1B92-2E79-73C9-3E5D8AEC7215}"/>
                </a:ext>
              </a:extLst>
            </p:cNvPr>
            <p:cNvSpPr/>
            <p:nvPr/>
          </p:nvSpPr>
          <p:spPr>
            <a:xfrm>
              <a:off x="3279919" y="3197014"/>
              <a:ext cx="1819375" cy="243517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적 이동속도, 공격력 증가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6854AA0C-3C92-13D8-244D-96BC8831B5F2}"/>
                </a:ext>
              </a:extLst>
            </p:cNvPr>
            <p:cNvCxnSpPr>
              <a:cxnSpLocks/>
            </p:cNvCxnSpPr>
            <p:nvPr/>
          </p:nvCxnSpPr>
          <p:spPr>
            <a:xfrm>
              <a:off x="2811668" y="3309474"/>
              <a:ext cx="0" cy="2376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5F872BA-113C-C460-4032-FEEFF3616C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9100" y="3043616"/>
              <a:ext cx="1" cy="275156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213A7C1-2C0B-23C6-0BA5-E6A2CF4C939C}"/>
                </a:ext>
              </a:extLst>
            </p:cNvPr>
            <p:cNvCxnSpPr>
              <a:cxnSpLocks/>
            </p:cNvCxnSpPr>
            <p:nvPr/>
          </p:nvCxnSpPr>
          <p:spPr>
            <a:xfrm>
              <a:off x="1428915" y="2611819"/>
              <a:ext cx="2746891" cy="6638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BEA96F7-3A7B-0BC2-937A-765F584533BA}"/>
                </a:ext>
              </a:extLst>
            </p:cNvPr>
            <p:cNvCxnSpPr>
              <a:cxnSpLocks/>
            </p:cNvCxnSpPr>
            <p:nvPr/>
          </p:nvCxnSpPr>
          <p:spPr>
            <a:xfrm>
              <a:off x="2811668" y="2500909"/>
              <a:ext cx="0" cy="109483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E75423E-2AA5-1215-E365-274D117B9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9101" y="2610392"/>
              <a:ext cx="149" cy="2157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41">
              <a:extLst>
                <a:ext uri="{FF2B5EF4-FFF2-40B4-BE49-F238E27FC236}">
                  <a16:creationId xmlns:a16="http://schemas.microsoft.com/office/drawing/2014/main" id="{FE24A256-8561-F016-6991-47E166CCDDF9}"/>
                </a:ext>
              </a:extLst>
            </p:cNvPr>
            <p:cNvSpPr txBox="1"/>
            <p:nvPr/>
          </p:nvSpPr>
          <p:spPr>
            <a:xfrm>
              <a:off x="3401756" y="2511560"/>
              <a:ext cx="414045" cy="246221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ea typeface="맑은 고딕"/>
                </a:rPr>
                <a:t>YES</a:t>
              </a:r>
            </a:p>
          </p:txBody>
        </p:sp>
        <p:sp>
          <p:nvSpPr>
            <p:cNvPr id="65" name="TextBox 42">
              <a:extLst>
                <a:ext uri="{FF2B5EF4-FFF2-40B4-BE49-F238E27FC236}">
                  <a16:creationId xmlns:a16="http://schemas.microsoft.com/office/drawing/2014/main" id="{0492A9F8-09F6-5922-95C9-ABCE407316E6}"/>
                </a:ext>
              </a:extLst>
            </p:cNvPr>
            <p:cNvSpPr txBox="1"/>
            <p:nvPr/>
          </p:nvSpPr>
          <p:spPr>
            <a:xfrm>
              <a:off x="1791802" y="2503226"/>
              <a:ext cx="414045" cy="246221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ea typeface="맑은 고딕"/>
                </a:rPr>
                <a:t>NO</a:t>
              </a:r>
            </a:p>
          </p:txBody>
        </p:sp>
        <p:sp>
          <p:nvSpPr>
            <p:cNvPr id="72" name="TextBox 20">
              <a:extLst>
                <a:ext uri="{FF2B5EF4-FFF2-40B4-BE49-F238E27FC236}">
                  <a16:creationId xmlns:a16="http://schemas.microsoft.com/office/drawing/2014/main" id="{EDD33217-F9EA-5CBC-E0AB-3F8C326A3E1A}"/>
                </a:ext>
              </a:extLst>
            </p:cNvPr>
            <p:cNvSpPr txBox="1"/>
            <p:nvPr/>
          </p:nvSpPr>
          <p:spPr>
            <a:xfrm>
              <a:off x="5381604" y="3173873"/>
              <a:ext cx="394992" cy="246221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ea typeface="맑은 고딕"/>
                </a:rPr>
                <a:t>NO</a:t>
              </a: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AE996095-07CD-8A1C-9D6D-F88F895F4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5806" y="2610392"/>
              <a:ext cx="149" cy="2157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80902A2-A31D-ACB3-19B1-5AD87B575111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>
              <a:off x="1448874" y="3318772"/>
              <a:ext cx="1831045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24D7B2-0C1C-99A5-990A-1911A2AC5D65}"/>
                </a:ext>
              </a:extLst>
            </p:cNvPr>
            <p:cNvSpPr/>
            <p:nvPr/>
          </p:nvSpPr>
          <p:spPr>
            <a:xfrm>
              <a:off x="764295" y="2841791"/>
              <a:ext cx="1349610" cy="223138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set_action(idle)</a:t>
              </a:r>
            </a:p>
          </p:txBody>
        </p:sp>
        <p:sp>
          <p:nvSpPr>
            <p:cNvPr id="26" name="순서도: 판단 25">
              <a:extLst>
                <a:ext uri="{FF2B5EF4-FFF2-40B4-BE49-F238E27FC236}">
                  <a16:creationId xmlns:a16="http://schemas.microsoft.com/office/drawing/2014/main" id="{DAC0B076-BD96-AAF1-5A5D-3B784648FFF3}"/>
                </a:ext>
              </a:extLst>
            </p:cNvPr>
            <p:cNvSpPr/>
            <p:nvPr/>
          </p:nvSpPr>
          <p:spPr>
            <a:xfrm>
              <a:off x="1608507" y="3940696"/>
              <a:ext cx="2406323" cy="519211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플레이어에게 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공격을 당했는가?</a:t>
              </a:r>
              <a:endParaRPr lang="ko-KR" sz="1000" b="1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798391D-D819-FD21-295E-DD6629C7100E}"/>
                </a:ext>
              </a:extLst>
            </p:cNvPr>
            <p:cNvSpPr/>
            <p:nvPr/>
          </p:nvSpPr>
          <p:spPr>
            <a:xfrm>
              <a:off x="2014559" y="1386213"/>
              <a:ext cx="1594218" cy="30149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게임 시작</a:t>
              </a:r>
            </a:p>
          </p:txBody>
        </p:sp>
        <p:sp>
          <p:nvSpPr>
            <p:cNvPr id="27" name="순서도: 판단 26">
              <a:extLst>
                <a:ext uri="{FF2B5EF4-FFF2-40B4-BE49-F238E27FC236}">
                  <a16:creationId xmlns:a16="http://schemas.microsoft.com/office/drawing/2014/main" id="{9A4B0D9F-F416-A93E-590B-E492AAB91944}"/>
                </a:ext>
              </a:extLst>
            </p:cNvPr>
            <p:cNvSpPr/>
            <p:nvPr/>
          </p:nvSpPr>
          <p:spPr>
            <a:xfrm>
              <a:off x="4777798" y="5725332"/>
              <a:ext cx="2526414" cy="468099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적이 전부 제거 </a:t>
              </a:r>
              <a:endParaRPr lang="ko-KR" dirty="0"/>
            </a:p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ea typeface="맑은 고딕"/>
                </a:rPr>
                <a:t>되었는가?</a:t>
              </a:r>
              <a:endParaRPr lang="ko-KR" dirty="0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C1CABB2-694D-923B-89B3-C33B6D807D55}"/>
                </a:ext>
              </a:extLst>
            </p:cNvPr>
            <p:cNvCxnSpPr>
              <a:cxnSpLocks/>
            </p:cNvCxnSpPr>
            <p:nvPr/>
          </p:nvCxnSpPr>
          <p:spPr>
            <a:xfrm>
              <a:off x="6040064" y="5545699"/>
              <a:ext cx="108" cy="1716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C5B0A4F-E6E2-EE58-4BC7-9F02CB990416}"/>
                </a:ext>
              </a:extLst>
            </p:cNvPr>
            <p:cNvCxnSpPr>
              <a:cxnSpLocks/>
            </p:cNvCxnSpPr>
            <p:nvPr/>
          </p:nvCxnSpPr>
          <p:spPr>
            <a:xfrm>
              <a:off x="7691423" y="1957571"/>
              <a:ext cx="5273" cy="4008529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95E9C1D-B930-77A5-0429-5CE3AFEB7B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85305" y="1923479"/>
              <a:ext cx="4216002" cy="340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17">
              <a:extLst>
                <a:ext uri="{FF2B5EF4-FFF2-40B4-BE49-F238E27FC236}">
                  <a16:creationId xmlns:a16="http://schemas.microsoft.com/office/drawing/2014/main" id="{1E31CADD-2869-91E5-F443-4BD1EAEBDBC2}"/>
                </a:ext>
              </a:extLst>
            </p:cNvPr>
            <p:cNvSpPr txBox="1"/>
            <p:nvPr/>
          </p:nvSpPr>
          <p:spPr>
            <a:xfrm>
              <a:off x="4996516" y="1831234"/>
              <a:ext cx="435245" cy="246221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ea typeface="맑은 고딕"/>
                </a:rPr>
                <a:t>YES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EBA5CD3-B74A-0D6B-FF19-46BAC6153A7E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 flipV="1">
              <a:off x="4141569" y="2338828"/>
              <a:ext cx="1420315" cy="18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17">
            <a:extLst>
              <a:ext uri="{FF2B5EF4-FFF2-40B4-BE49-F238E27FC236}">
                <a16:creationId xmlns:a16="http://schemas.microsoft.com/office/drawing/2014/main" id="{1F733BB8-1B88-FAE3-A3FB-618E0EFDE929}"/>
              </a:ext>
            </a:extLst>
          </p:cNvPr>
          <p:cNvSpPr txBox="1"/>
          <p:nvPr/>
        </p:nvSpPr>
        <p:spPr>
          <a:xfrm>
            <a:off x="807517" y="1174799"/>
            <a:ext cx="1720887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&lt;적 생성&gt;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3A6756-6DFF-3326-4EAD-F6199CF5AFF5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DEC4C18-A908-C2F3-5B46-E8167715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F06F29-B0DF-5C56-44ED-3A21B44B30BF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96EC17E-5C72-2307-50C7-D753D933D6F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99F3441-D350-3382-54A7-134526D4CCD8}"/>
              </a:ext>
            </a:extLst>
          </p:cNvPr>
          <p:cNvCxnSpPr>
            <a:cxnSpLocks/>
          </p:cNvCxnSpPr>
          <p:nvPr/>
        </p:nvCxnSpPr>
        <p:spPr>
          <a:xfrm>
            <a:off x="9288318" y="5830259"/>
            <a:ext cx="4117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70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-11430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63" name="TextBox 17">
            <a:extLst>
              <a:ext uri="{FF2B5EF4-FFF2-40B4-BE49-F238E27FC236}">
                <a16:creationId xmlns:a16="http://schemas.microsoft.com/office/drawing/2014/main" id="{1F733BB8-1B88-FAE3-A3FB-618E0EFDE929}"/>
              </a:ext>
            </a:extLst>
          </p:cNvPr>
          <p:cNvSpPr txBox="1"/>
          <p:nvPr/>
        </p:nvSpPr>
        <p:spPr>
          <a:xfrm>
            <a:off x="807517" y="1174799"/>
            <a:ext cx="1720887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&lt;적 생성&gt;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3A6756-6DFF-3326-4EAD-F6199CF5AFF5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DEC4C18-A908-C2F3-5B46-E8167715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F06F29-B0DF-5C56-44ED-3A21B44B30BF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96EC17E-5C72-2307-50C7-D753D933D6F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0C99847-876B-D6EF-C2D9-D5E2A4F1C9FF}"/>
              </a:ext>
            </a:extLst>
          </p:cNvPr>
          <p:cNvGrpSpPr/>
          <p:nvPr/>
        </p:nvGrpSpPr>
        <p:grpSpPr>
          <a:xfrm>
            <a:off x="2015658" y="984055"/>
            <a:ext cx="8160684" cy="5553077"/>
            <a:chOff x="2441520" y="1008690"/>
            <a:chExt cx="8160684" cy="5553077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99F3441-D350-3382-54A7-134526D4CCD8}"/>
                </a:ext>
              </a:extLst>
            </p:cNvPr>
            <p:cNvCxnSpPr>
              <a:cxnSpLocks/>
            </p:cNvCxnSpPr>
            <p:nvPr/>
          </p:nvCxnSpPr>
          <p:spPr>
            <a:xfrm>
              <a:off x="9793778" y="5830259"/>
              <a:ext cx="41172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F54377C-2869-DD7F-5481-50A230DC73A3}"/>
                </a:ext>
              </a:extLst>
            </p:cNvPr>
            <p:cNvGrpSpPr/>
            <p:nvPr/>
          </p:nvGrpSpPr>
          <p:grpSpPr>
            <a:xfrm>
              <a:off x="2441520" y="1008690"/>
              <a:ext cx="8160684" cy="5553077"/>
              <a:chOff x="2352358" y="1027739"/>
              <a:chExt cx="8160684" cy="5553077"/>
            </a:xfrm>
          </p:grpSpPr>
          <p:pic>
            <p:nvPicPr>
              <p:cNvPr id="3" name="그림 2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7E6D9BF-476A-2F9D-82FB-1DF2E028D3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32384" b="3304"/>
              <a:stretch/>
            </p:blipFill>
            <p:spPr>
              <a:xfrm>
                <a:off x="5334251" y="1027740"/>
                <a:ext cx="5178791" cy="5553076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61E807F-AB48-7968-EEC1-D7850344F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52358" y="1027739"/>
                <a:ext cx="2981893" cy="5553069"/>
              </a:xfrm>
              <a:prstGeom prst="rect">
                <a:avLst/>
              </a:prstGeom>
            </p:spPr>
          </p:pic>
        </p:grpSp>
        <p:sp>
          <p:nvSpPr>
            <p:cNvPr id="16" name="오른쪽 대괄호 15">
              <a:extLst>
                <a:ext uri="{FF2B5EF4-FFF2-40B4-BE49-F238E27FC236}">
                  <a16:creationId xmlns:a16="http://schemas.microsoft.com/office/drawing/2014/main" id="{88BC3007-5E3A-4E9F-83DC-287ED65EC6FA}"/>
                </a:ext>
              </a:extLst>
            </p:cNvPr>
            <p:cNvSpPr/>
            <p:nvPr/>
          </p:nvSpPr>
          <p:spPr>
            <a:xfrm rot="10800000">
              <a:off x="5623453" y="4661066"/>
              <a:ext cx="102923" cy="577684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말풍선: 모서리가 둥근 사각형 24">
              <a:extLst>
                <a:ext uri="{FF2B5EF4-FFF2-40B4-BE49-F238E27FC236}">
                  <a16:creationId xmlns:a16="http://schemas.microsoft.com/office/drawing/2014/main" id="{BD03DB39-F3B4-2093-0C5F-C21C291F78D0}"/>
                </a:ext>
              </a:extLst>
            </p:cNvPr>
            <p:cNvSpPr/>
            <p:nvPr/>
          </p:nvSpPr>
          <p:spPr>
            <a:xfrm>
              <a:off x="2714625" y="2305056"/>
              <a:ext cx="2680213" cy="1693660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Enemy action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이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'idle'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이라면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1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의 속력으로 플레이어에게 이동하고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'rage'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라면 속력이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1.5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가 됩니다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왼쪽 오른쪽 방향 전환은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set_flip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함수로 해줍니다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28" name="오른쪽 대괄호 27">
              <a:extLst>
                <a:ext uri="{FF2B5EF4-FFF2-40B4-BE49-F238E27FC236}">
                  <a16:creationId xmlns:a16="http://schemas.microsoft.com/office/drawing/2014/main" id="{F1831D05-D912-3183-8141-DBECB5167D26}"/>
                </a:ext>
              </a:extLst>
            </p:cNvPr>
            <p:cNvSpPr/>
            <p:nvPr/>
          </p:nvSpPr>
          <p:spPr>
            <a:xfrm rot="10800000">
              <a:off x="5623449" y="2189765"/>
              <a:ext cx="102922" cy="2175067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D0039ED7-171F-E670-0786-2E002B84C540}"/>
                </a:ext>
              </a:extLst>
            </p:cNvPr>
            <p:cNvSpPr/>
            <p:nvPr/>
          </p:nvSpPr>
          <p:spPr>
            <a:xfrm>
              <a:off x="2878232" y="4718055"/>
              <a:ext cx="2513444" cy="794327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밤에는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enemy action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을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rage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낮에는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idle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 바꿔줍니다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335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-11430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17">
            <a:extLst>
              <a:ext uri="{FF2B5EF4-FFF2-40B4-BE49-F238E27FC236}">
                <a16:creationId xmlns:a16="http://schemas.microsoft.com/office/drawing/2014/main" id="{1F733BB8-1B88-FAE3-A3FB-618E0EFDE929}"/>
              </a:ext>
            </a:extLst>
          </p:cNvPr>
          <p:cNvSpPr txBox="1"/>
          <p:nvPr/>
        </p:nvSpPr>
        <p:spPr>
          <a:xfrm>
            <a:off x="807517" y="1174799"/>
            <a:ext cx="1720887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&lt;적 생성&gt;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3A6756-6DFF-3326-4EAD-F6199CF5AFF5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DEC4C18-A908-C2F3-5B46-E8167715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F06F29-B0DF-5C56-44ED-3A21B44B30BF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96EC17E-5C72-2307-50C7-D753D933D6F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C28BF4-913D-EF76-79FE-8036EBA33B5B}"/>
              </a:ext>
            </a:extLst>
          </p:cNvPr>
          <p:cNvGrpSpPr/>
          <p:nvPr/>
        </p:nvGrpSpPr>
        <p:grpSpPr>
          <a:xfrm>
            <a:off x="1905949" y="1004399"/>
            <a:ext cx="8389627" cy="5553069"/>
            <a:chOff x="2139408" y="993580"/>
            <a:chExt cx="8389627" cy="555306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151A92D-0A5C-6206-89E9-0913C883A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80846" y="5821404"/>
              <a:ext cx="5644105" cy="714825"/>
            </a:xfrm>
            <a:prstGeom prst="rect">
              <a:avLst/>
            </a:prstGeom>
          </p:spPr>
        </p:pic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99F3441-D350-3382-54A7-134526D4CCD8}"/>
                </a:ext>
              </a:extLst>
            </p:cNvPr>
            <p:cNvCxnSpPr>
              <a:cxnSpLocks/>
            </p:cNvCxnSpPr>
            <p:nvPr/>
          </p:nvCxnSpPr>
          <p:spPr>
            <a:xfrm>
              <a:off x="9055016" y="5815149"/>
              <a:ext cx="41172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1E807F-AB48-7968-EEC1-D7850344F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711"/>
            <a:stretch/>
          </p:blipFill>
          <p:spPr>
            <a:xfrm>
              <a:off x="2139408" y="993580"/>
              <a:ext cx="2867793" cy="5553069"/>
            </a:xfrm>
            <a:prstGeom prst="rect">
              <a:avLst/>
            </a:prstGeom>
          </p:spPr>
        </p:pic>
        <p:pic>
          <p:nvPicPr>
            <p:cNvPr id="5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4DED472A-1525-3A77-8516-C0D01225B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990" t="13361" r="12160" b="20182"/>
            <a:stretch/>
          </p:blipFill>
          <p:spPr>
            <a:xfrm>
              <a:off x="5001760" y="3000931"/>
              <a:ext cx="5523192" cy="2925446"/>
            </a:xfrm>
            <a:prstGeom prst="rect">
              <a:avLst/>
            </a:prstGeom>
          </p:spPr>
        </p:pic>
        <p:pic>
          <p:nvPicPr>
            <p:cNvPr id="6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82857BC-D653-FA74-3B23-0CEF16AD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01759" y="993580"/>
              <a:ext cx="5527276" cy="2013198"/>
            </a:xfrm>
            <a:prstGeom prst="rect">
              <a:avLst/>
            </a:prstGeom>
          </p:spPr>
        </p:pic>
        <p:pic>
          <p:nvPicPr>
            <p:cNvPr id="14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A61ED6A2-AD78-ACE4-E0CF-52DCDE433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990" t="87747" r="28784" b="-1"/>
            <a:stretch/>
          </p:blipFill>
          <p:spPr>
            <a:xfrm>
              <a:off x="5229479" y="5916235"/>
              <a:ext cx="4587006" cy="55365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49A49F3-1154-2D9F-0D93-F7ADB3EC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52597" y="5837974"/>
              <a:ext cx="231865" cy="55779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473EA80-5A3B-F177-F807-5450C6D98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85740" y="5917141"/>
              <a:ext cx="939212" cy="48173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6D4363-2DDB-31D0-3A70-F91731BED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6271"/>
            <a:stretch/>
          </p:blipFill>
          <p:spPr>
            <a:xfrm>
              <a:off x="5260088" y="4795187"/>
              <a:ext cx="5245038" cy="1137890"/>
            </a:xfrm>
            <a:prstGeom prst="rect">
              <a:avLst/>
            </a:prstGeom>
          </p:spPr>
        </p:pic>
        <p:sp>
          <p:nvSpPr>
            <p:cNvPr id="28" name="오른쪽 대괄호 27">
              <a:extLst>
                <a:ext uri="{FF2B5EF4-FFF2-40B4-BE49-F238E27FC236}">
                  <a16:creationId xmlns:a16="http://schemas.microsoft.com/office/drawing/2014/main" id="{F1831D05-D912-3183-8141-DBECB5167D26}"/>
                </a:ext>
              </a:extLst>
            </p:cNvPr>
            <p:cNvSpPr/>
            <p:nvPr/>
          </p:nvSpPr>
          <p:spPr>
            <a:xfrm rot="10800000">
              <a:off x="5117013" y="1259687"/>
              <a:ext cx="112465" cy="883438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D0039ED7-171F-E670-0786-2E002B84C540}"/>
                </a:ext>
              </a:extLst>
            </p:cNvPr>
            <p:cNvSpPr/>
            <p:nvPr/>
          </p:nvSpPr>
          <p:spPr>
            <a:xfrm>
              <a:off x="2377253" y="1332383"/>
              <a:ext cx="2513444" cy="1207187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적이 방망이에 닿았을 때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set_action('hit')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 적의 상태를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hit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 바꿔주고 적의 </a:t>
              </a:r>
              <a:r>
                <a:rPr lang="en-US" altLang="ko-KR" sz="1200" b="1" dirty="0">
                  <a:solidFill>
                    <a:schemeClr val="accent4"/>
                  </a:solidFill>
                  <a:ea typeface="맑은 고딕" panose="020B0503020000020004" pitchFamily="50" charset="-127"/>
                  <a:cs typeface="Times New Roman" panose="02020603050405020304" pitchFamily="18" charset="0"/>
                </a:rPr>
                <a:t>hp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를 감소시킵니다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29" name="오른쪽 대괄호 28">
              <a:extLst>
                <a:ext uri="{FF2B5EF4-FFF2-40B4-BE49-F238E27FC236}">
                  <a16:creationId xmlns:a16="http://schemas.microsoft.com/office/drawing/2014/main" id="{BB456682-0C41-88A3-B38A-ACE81A9AEBD1}"/>
                </a:ext>
              </a:extLst>
            </p:cNvPr>
            <p:cNvSpPr/>
            <p:nvPr/>
          </p:nvSpPr>
          <p:spPr>
            <a:xfrm rot="10800000">
              <a:off x="5333156" y="5007044"/>
              <a:ext cx="99484" cy="798964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말풍선: 모서리가 둥근 사각형 30">
              <a:extLst>
                <a:ext uri="{FF2B5EF4-FFF2-40B4-BE49-F238E27FC236}">
                  <a16:creationId xmlns:a16="http://schemas.microsoft.com/office/drawing/2014/main" id="{0CF5E8B3-DFCE-3FCE-8C05-0578D38D2F11}"/>
                </a:ext>
              </a:extLst>
            </p:cNvPr>
            <p:cNvSpPr/>
            <p:nvPr/>
          </p:nvSpPr>
          <p:spPr>
            <a:xfrm>
              <a:off x="2593396" y="5079740"/>
              <a:ext cx="2513444" cy="1207187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적이 </a:t>
              </a:r>
              <a:r>
                <a:rPr lang="ko-KR" altLang="en-US" sz="1200" b="1" dirty="0">
                  <a:solidFill>
                    <a:schemeClr val="accent4"/>
                  </a:solidFill>
                  <a:ea typeface="맑은 고딕" panose="020B0503020000020004" pitchFamily="50" charset="-127"/>
                  <a:cs typeface="Times New Roman" panose="02020603050405020304" pitchFamily="18" charset="0"/>
                </a:rPr>
                <a:t>화살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에 닿았을 때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set_action('hit')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 적의 상태를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hit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 바꿔주고 적의 </a:t>
              </a:r>
              <a:r>
                <a:rPr lang="en-US" altLang="ko-KR" sz="1200" b="1" dirty="0">
                  <a:solidFill>
                    <a:schemeClr val="accent4"/>
                  </a:solidFill>
                  <a:ea typeface="맑은 고딕" panose="020B0503020000020004" pitchFamily="50" charset="-127"/>
                  <a:cs typeface="Times New Roman" panose="02020603050405020304" pitchFamily="18" charset="0"/>
                </a:rPr>
                <a:t>hp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를 감소시킵니다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17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-11430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17">
            <a:extLst>
              <a:ext uri="{FF2B5EF4-FFF2-40B4-BE49-F238E27FC236}">
                <a16:creationId xmlns:a16="http://schemas.microsoft.com/office/drawing/2014/main" id="{1F733BB8-1B88-FAE3-A3FB-618E0EFDE929}"/>
              </a:ext>
            </a:extLst>
          </p:cNvPr>
          <p:cNvSpPr txBox="1"/>
          <p:nvPr/>
        </p:nvSpPr>
        <p:spPr>
          <a:xfrm>
            <a:off x="807517" y="1174799"/>
            <a:ext cx="1720887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&lt;적 생성&gt;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3A6756-6DFF-3326-4EAD-F6199CF5AFF5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DEC4C18-A908-C2F3-5B46-E8167715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F06F29-B0DF-5C56-44ED-3A21B44B30BF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96EC17E-5C72-2307-50C7-D753D933D6F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91D1BC-CD52-C509-9BFE-0B769473F6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56" b="4148"/>
          <a:stretch/>
        </p:blipFill>
        <p:spPr>
          <a:xfrm>
            <a:off x="4588591" y="1075392"/>
            <a:ext cx="6114673" cy="5553069"/>
          </a:xfrm>
          <a:prstGeom prst="rect">
            <a:avLst/>
          </a:prstGeom>
        </p:spPr>
      </p:pic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324A24-BAAB-CC3E-AA9C-95317D804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3470" y="4874613"/>
            <a:ext cx="5857824" cy="14326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D2D322-3522-08E6-69BA-B4E42763C96A}"/>
              </a:ext>
            </a:extLst>
          </p:cNvPr>
          <p:cNvGrpSpPr/>
          <p:nvPr/>
        </p:nvGrpSpPr>
        <p:grpSpPr>
          <a:xfrm>
            <a:off x="1848935" y="993875"/>
            <a:ext cx="8857941" cy="5553069"/>
            <a:chOff x="2669809" y="1008690"/>
            <a:chExt cx="8857941" cy="5553069"/>
          </a:xfrm>
        </p:grpSpPr>
        <p:pic>
          <p:nvPicPr>
            <p:cNvPr id="6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D59576E5-9A34-39F3-B7F9-1330202D5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2854" r="12160"/>
            <a:stretch/>
          </p:blipFill>
          <p:spPr>
            <a:xfrm>
              <a:off x="5418286" y="1008691"/>
              <a:ext cx="6109464" cy="3637370"/>
            </a:xfrm>
            <a:prstGeom prst="rect">
              <a:avLst/>
            </a:prstGeom>
          </p:spPr>
        </p:pic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99F3441-D350-3382-54A7-134526D4CCD8}"/>
                </a:ext>
              </a:extLst>
            </p:cNvPr>
            <p:cNvCxnSpPr>
              <a:cxnSpLocks/>
            </p:cNvCxnSpPr>
            <p:nvPr/>
          </p:nvCxnSpPr>
          <p:spPr>
            <a:xfrm>
              <a:off x="9793778" y="5830259"/>
              <a:ext cx="41172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1E807F-AB48-7968-EEC1-D7850344F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656"/>
            <a:stretch/>
          </p:blipFill>
          <p:spPr>
            <a:xfrm>
              <a:off x="2669809" y="1008690"/>
              <a:ext cx="2753604" cy="5553069"/>
            </a:xfrm>
            <a:prstGeom prst="rect">
              <a:avLst/>
            </a:prstGeom>
          </p:spPr>
        </p:pic>
        <p:sp>
          <p:nvSpPr>
            <p:cNvPr id="16" name="오른쪽 대괄호 15">
              <a:extLst>
                <a:ext uri="{FF2B5EF4-FFF2-40B4-BE49-F238E27FC236}">
                  <a16:creationId xmlns:a16="http://schemas.microsoft.com/office/drawing/2014/main" id="{88BC3007-5E3A-4E9F-83DC-287ED65EC6FA}"/>
                </a:ext>
              </a:extLst>
            </p:cNvPr>
            <p:cNvSpPr/>
            <p:nvPr/>
          </p:nvSpPr>
          <p:spPr>
            <a:xfrm rot="10800000">
              <a:off x="5759003" y="4242896"/>
              <a:ext cx="119832" cy="323851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오른쪽 대괄호 27">
              <a:extLst>
                <a:ext uri="{FF2B5EF4-FFF2-40B4-BE49-F238E27FC236}">
                  <a16:creationId xmlns:a16="http://schemas.microsoft.com/office/drawing/2014/main" id="{F1831D05-D912-3183-8141-DBECB5167D26}"/>
                </a:ext>
              </a:extLst>
            </p:cNvPr>
            <p:cNvSpPr/>
            <p:nvPr/>
          </p:nvSpPr>
          <p:spPr>
            <a:xfrm rot="10800000">
              <a:off x="5730357" y="4991205"/>
              <a:ext cx="89812" cy="245328"/>
            </a:xfrm>
            <a:prstGeom prst="rightBracket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D0039ED7-171F-E670-0786-2E002B84C540}"/>
                </a:ext>
              </a:extLst>
            </p:cNvPr>
            <p:cNvSpPr/>
            <p:nvPr/>
          </p:nvSpPr>
          <p:spPr>
            <a:xfrm>
              <a:off x="2771175" y="4177408"/>
              <a:ext cx="2753603" cy="735565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enemy[2](hp)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가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보다 작아졌을 때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적의 상태를 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'die'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로 바꿔줍니다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21" name="말풍선: 모서리가 둥근 사각형 20">
              <a:extLst>
                <a:ext uri="{FF2B5EF4-FFF2-40B4-BE49-F238E27FC236}">
                  <a16:creationId xmlns:a16="http://schemas.microsoft.com/office/drawing/2014/main" id="{EF04E57D-260E-BB1C-C9EF-506E61A20AB5}"/>
                </a:ext>
              </a:extLst>
            </p:cNvPr>
            <p:cNvSpPr/>
            <p:nvPr/>
          </p:nvSpPr>
          <p:spPr>
            <a:xfrm>
              <a:off x="2771175" y="5044696"/>
              <a:ext cx="2635464" cy="629239"/>
            </a:xfrm>
            <a:prstGeom prst="wedgeRoundRectCallout">
              <a:avLst>
                <a:gd name="adj1" fmla="val 56868"/>
                <a:gd name="adj2" fmla="val -27869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이 때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, 1/15 </a:t>
              </a:r>
              <a:r>
                <a:rPr lang="ko-KR" altLang="en-US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확률로 고기 아이템이 생성됩니다</a:t>
              </a:r>
              <a:r>
                <a:rPr lang="en-US" altLang="ko-KR" sz="1200" b="1" dirty="0">
                  <a:solidFill>
                    <a:schemeClr val="accent4"/>
                  </a:solidFill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730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-11430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17">
            <a:extLst>
              <a:ext uri="{FF2B5EF4-FFF2-40B4-BE49-F238E27FC236}">
                <a16:creationId xmlns:a16="http://schemas.microsoft.com/office/drawing/2014/main" id="{1F733BB8-1B88-FAE3-A3FB-618E0EFDE929}"/>
              </a:ext>
            </a:extLst>
          </p:cNvPr>
          <p:cNvSpPr txBox="1"/>
          <p:nvPr/>
        </p:nvSpPr>
        <p:spPr>
          <a:xfrm>
            <a:off x="506261" y="1186613"/>
            <a:ext cx="1720887" cy="830997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&lt;적 생성&gt;</a:t>
            </a:r>
            <a:endParaRPr lang="en-US" altLang="ko-KR" sz="1600">
              <a:solidFill>
                <a:srgbClr val="0000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1600">
              <a:solidFill>
                <a:srgbClr val="0000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ko-KR" altLang="en-US" sz="1600">
              <a:solidFill>
                <a:srgbClr val="0000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3A6756-6DFF-3326-4EAD-F6199CF5AFF5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DEC4C18-A908-C2F3-5B46-E8167715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F06F29-B0DF-5C56-44ED-3A21B44B30BF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96EC17E-5C72-2307-50C7-D753D933D6F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D11D12-63F2-3D84-F7BD-7361C83A9923}"/>
              </a:ext>
            </a:extLst>
          </p:cNvPr>
          <p:cNvGrpSpPr/>
          <p:nvPr/>
        </p:nvGrpSpPr>
        <p:grpSpPr>
          <a:xfrm>
            <a:off x="1810934" y="1423346"/>
            <a:ext cx="9384020" cy="4569027"/>
            <a:chOff x="1896191" y="1075392"/>
            <a:chExt cx="8807073" cy="420155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291D1BC-CD52-C509-9BFE-0B769473F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656"/>
            <a:stretch/>
          </p:blipFill>
          <p:spPr>
            <a:xfrm>
              <a:off x="4588591" y="1075392"/>
              <a:ext cx="6114673" cy="420037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ED2D322-3522-08E6-69BA-B4E42763C96A}"/>
                </a:ext>
              </a:extLst>
            </p:cNvPr>
            <p:cNvGrpSpPr/>
            <p:nvPr/>
          </p:nvGrpSpPr>
          <p:grpSpPr>
            <a:xfrm>
              <a:off x="1896191" y="1076573"/>
              <a:ext cx="2753604" cy="4200373"/>
              <a:chOff x="2669809" y="1008690"/>
              <a:chExt cx="2753604" cy="420037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61E807F-AB48-7968-EEC1-D7850344F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656"/>
              <a:stretch/>
            </p:blipFill>
            <p:spPr>
              <a:xfrm>
                <a:off x="2669809" y="1008690"/>
                <a:ext cx="2753604" cy="4200373"/>
              </a:xfrm>
              <a:prstGeom prst="rect">
                <a:avLst/>
              </a:prstGeom>
            </p:spPr>
          </p:pic>
          <p:sp>
            <p:nvSpPr>
              <p:cNvPr id="16" name="오른쪽 대괄호 15">
                <a:extLst>
                  <a:ext uri="{FF2B5EF4-FFF2-40B4-BE49-F238E27FC236}">
                    <a16:creationId xmlns:a16="http://schemas.microsoft.com/office/drawing/2014/main" id="{88BC3007-5E3A-4E9F-83DC-287ED65EC6FA}"/>
                  </a:ext>
                </a:extLst>
              </p:cNvPr>
              <p:cNvSpPr/>
              <p:nvPr/>
            </p:nvSpPr>
            <p:spPr>
              <a:xfrm rot="10800000">
                <a:off x="5248194" y="1348400"/>
                <a:ext cx="131282" cy="3387156"/>
              </a:xfrm>
              <a:prstGeom prst="rightBracket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말풍선: 모서리가 둥근 사각형 29">
                <a:extLst>
                  <a:ext uri="{FF2B5EF4-FFF2-40B4-BE49-F238E27FC236}">
                    <a16:creationId xmlns:a16="http://schemas.microsoft.com/office/drawing/2014/main" id="{D0039ED7-171F-E670-0786-2E002B84C540}"/>
                  </a:ext>
                </a:extLst>
              </p:cNvPr>
              <p:cNvSpPr/>
              <p:nvPr/>
            </p:nvSpPr>
            <p:spPr>
              <a:xfrm>
                <a:off x="2920626" y="1884673"/>
                <a:ext cx="2143317" cy="1033006"/>
              </a:xfrm>
              <a:prstGeom prst="wedgeRoundRectCallout">
                <a:avLst>
                  <a:gd name="adj1" fmla="val 56868"/>
                  <a:gd name="adj2" fmla="val -27869"/>
                  <a:gd name="adj3" fmla="val 16667"/>
                </a:avLst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 err="1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생존한</a:t>
                </a: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 </a:t>
                </a:r>
                <a:r>
                  <a:rPr lang="en-US" altLang="ko-KR" sz="1200" b="1" dirty="0" err="1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날만큼</a:t>
                </a: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 </a:t>
                </a:r>
                <a:r>
                  <a:rPr lang="en-US" altLang="ko-KR" sz="1200" b="1" dirty="0" err="1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적들의</a:t>
                </a: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 </a:t>
                </a:r>
                <a:r>
                  <a:rPr lang="en-US" altLang="ko-KR" sz="1200" b="1" dirty="0" err="1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수와</a:t>
                </a: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 </a:t>
                </a:r>
                <a:endParaRPr lang="ko-KR" altLang="en-US" dirty="0">
                  <a:solidFill>
                    <a:schemeClr val="accent4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b="1" dirty="0" err="1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공격력이</a:t>
                </a: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 </a:t>
                </a:r>
                <a:r>
                  <a:rPr lang="en-US" altLang="ko-KR" sz="1200" b="1" dirty="0" err="1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증가합니다</a:t>
                </a: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.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DC9B43-0488-08AC-DAB7-AD187D72EFFF}"/>
              </a:ext>
            </a:extLst>
          </p:cNvPr>
          <p:cNvGrpSpPr/>
          <p:nvPr/>
        </p:nvGrpSpPr>
        <p:grpSpPr>
          <a:xfrm>
            <a:off x="4765800" y="1603704"/>
            <a:ext cx="6429153" cy="3957877"/>
            <a:chOff x="4848447" y="2332087"/>
            <a:chExt cx="5903433" cy="2422321"/>
          </a:xfrm>
        </p:grpSpPr>
        <p:pic>
          <p:nvPicPr>
            <p:cNvPr id="5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05EE9A7-0B6A-8661-7D79-0DD3426E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48447" y="2332087"/>
              <a:ext cx="5903433" cy="1213269"/>
            </a:xfrm>
            <a:prstGeom prst="rect">
              <a:avLst/>
            </a:prstGeom>
          </p:spPr>
        </p:pic>
        <p:pic>
          <p:nvPicPr>
            <p:cNvPr id="7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39801015-E526-14F1-B33C-019906DE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48447" y="3361777"/>
              <a:ext cx="5525386" cy="1392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860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D419CD-A69D-C27A-DE19-3D2E2F7978CE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0549B72-4F9C-B445-FE0F-F8A03B57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B0CFE6-8DA1-24B8-91F0-561A53758EF2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1C10F6-20C8-65B3-F8D1-00B6B6DFBA4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EBE37C-5DC1-BB03-9EE8-ADDCCED1444C}"/>
              </a:ext>
            </a:extLst>
          </p:cNvPr>
          <p:cNvSpPr txBox="1"/>
          <p:nvPr/>
        </p:nvSpPr>
        <p:spPr>
          <a:xfrm>
            <a:off x="514542" y="1114173"/>
            <a:ext cx="304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&lt;시간에 따른 배경 변화&gt;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2DD439B-3C19-0B58-DA75-32D74FBB9540}"/>
              </a:ext>
            </a:extLst>
          </p:cNvPr>
          <p:cNvGrpSpPr/>
          <p:nvPr/>
        </p:nvGrpSpPr>
        <p:grpSpPr>
          <a:xfrm>
            <a:off x="3066472" y="1014053"/>
            <a:ext cx="6059056" cy="5513843"/>
            <a:chOff x="3066472" y="1102279"/>
            <a:chExt cx="6059056" cy="551384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898E3F5-C204-B48E-977C-668D7CAAA9B4}"/>
                </a:ext>
              </a:extLst>
            </p:cNvPr>
            <p:cNvGrpSpPr/>
            <p:nvPr/>
          </p:nvGrpSpPr>
          <p:grpSpPr>
            <a:xfrm>
              <a:off x="3066472" y="1102279"/>
              <a:ext cx="6059056" cy="5513843"/>
              <a:chOff x="85138" y="1257413"/>
              <a:chExt cx="5712195" cy="5268505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7DBAF983-895C-B520-3B61-CA3E8CD8DDC1}"/>
                  </a:ext>
                </a:extLst>
              </p:cNvPr>
              <p:cNvGrpSpPr/>
              <p:nvPr/>
            </p:nvGrpSpPr>
            <p:grpSpPr>
              <a:xfrm>
                <a:off x="85138" y="1257413"/>
                <a:ext cx="5712195" cy="4639607"/>
                <a:chOff x="185496" y="934429"/>
                <a:chExt cx="6301915" cy="4968948"/>
              </a:xfrm>
            </p:grpSpPr>
            <p:sp>
              <p:nvSpPr>
                <p:cNvPr id="5" name="TextBox 3">
                  <a:extLst>
                    <a:ext uri="{FF2B5EF4-FFF2-40B4-BE49-F238E27FC236}">
                      <a16:creationId xmlns:a16="http://schemas.microsoft.com/office/drawing/2014/main" id="{05DEADC3-4A46-1C5C-891A-25537B691052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811094" y="1367971"/>
                  <a:ext cx="1703210" cy="23135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ea typeface="맑은 고딕"/>
                    </a:rPr>
                    <a:t>게임 시간을 불러온다</a:t>
                  </a:r>
                </a:p>
              </p:txBody>
            </p:sp>
            <p:sp>
              <p:nvSpPr>
                <p:cNvPr id="14" name="순서도: 판단 13">
                  <a:extLst>
                    <a:ext uri="{FF2B5EF4-FFF2-40B4-BE49-F238E27FC236}">
                      <a16:creationId xmlns:a16="http://schemas.microsoft.com/office/drawing/2014/main" id="{74AD4BDF-F4D9-E4F3-50ED-C68F79660108}"/>
                    </a:ext>
                  </a:extLst>
                </p:cNvPr>
                <p:cNvSpPr/>
                <p:nvPr/>
              </p:nvSpPr>
              <p:spPr>
                <a:xfrm>
                  <a:off x="185496" y="1808782"/>
                  <a:ext cx="2954406" cy="504620"/>
                </a:xfrm>
                <a:prstGeom prst="flowChartDecision">
                  <a:avLst/>
                </a:prstGeom>
                <a:solidFill>
                  <a:srgbClr val="C1D9A7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게임 시간이 </a:t>
                  </a:r>
                  <a:endParaRPr lang="en-US" altLang="ko-KR" sz="800" b="1" dirty="0">
                    <a:solidFill>
                      <a:srgbClr val="000000"/>
                    </a:solidFill>
                    <a:ea typeface="맑은 고딕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1200이하인가?</a:t>
                  </a:r>
                </a:p>
              </p:txBody>
            </p:sp>
            <p:sp>
              <p:nvSpPr>
                <p:cNvPr id="20" name="순서도: 판단 19">
                  <a:extLst>
                    <a:ext uri="{FF2B5EF4-FFF2-40B4-BE49-F238E27FC236}">
                      <a16:creationId xmlns:a16="http://schemas.microsoft.com/office/drawing/2014/main" id="{31904E6B-4DDE-93BA-4536-048733A0F8AE}"/>
                    </a:ext>
                  </a:extLst>
                </p:cNvPr>
                <p:cNvSpPr/>
                <p:nvPr/>
              </p:nvSpPr>
              <p:spPr>
                <a:xfrm>
                  <a:off x="185496" y="2551421"/>
                  <a:ext cx="2954406" cy="504620"/>
                </a:xfrm>
                <a:prstGeom prst="flowChartDecision">
                  <a:avLst/>
                </a:prstGeom>
                <a:solidFill>
                  <a:srgbClr val="C1D9A7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게임 시간이 1200초과 </a:t>
                  </a:r>
                  <a:endParaRPr lang="en-US" altLang="ko-KR" sz="800" b="1" dirty="0">
                    <a:solidFill>
                      <a:srgbClr val="000000"/>
                    </a:solidFill>
                    <a:ea typeface="맑은 고딕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1300이하인가?</a:t>
                  </a:r>
                </a:p>
              </p:txBody>
            </p:sp>
            <p:sp>
              <p:nvSpPr>
                <p:cNvPr id="23" name="순서도: 판단 22">
                  <a:extLst>
                    <a:ext uri="{FF2B5EF4-FFF2-40B4-BE49-F238E27FC236}">
                      <a16:creationId xmlns:a16="http://schemas.microsoft.com/office/drawing/2014/main" id="{195DC881-49BD-E3E1-5502-90D569E275A4}"/>
                    </a:ext>
                  </a:extLst>
                </p:cNvPr>
                <p:cNvSpPr/>
                <p:nvPr/>
              </p:nvSpPr>
              <p:spPr>
                <a:xfrm>
                  <a:off x="185496" y="3291538"/>
                  <a:ext cx="2954406" cy="504620"/>
                </a:xfrm>
                <a:prstGeom prst="flowChartDecision">
                  <a:avLst/>
                </a:prstGeom>
                <a:solidFill>
                  <a:srgbClr val="C1D9A7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게임 시간이 1300초과 </a:t>
                  </a:r>
                  <a:endParaRPr lang="en-US" altLang="ko-KR" sz="800" b="1" dirty="0">
                    <a:solidFill>
                      <a:srgbClr val="000000"/>
                    </a:solidFill>
                    <a:ea typeface="맑은 고딕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1400이하인가?</a:t>
                  </a:r>
                </a:p>
              </p:txBody>
            </p: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13F596F8-ED16-D430-9427-3AA5912F28A6}"/>
                    </a:ext>
                  </a:extLst>
                </p:cNvPr>
                <p:cNvCxnSpPr>
                  <a:cxnSpLocks/>
                  <a:endCxn id="35" idx="1"/>
                </p:cNvCxnSpPr>
                <p:nvPr/>
              </p:nvCxnSpPr>
              <p:spPr>
                <a:xfrm flipV="1">
                  <a:off x="3139902" y="2047183"/>
                  <a:ext cx="982926" cy="737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59C81406-94D0-C1E3-87F5-04DF488E2566}"/>
                    </a:ext>
                  </a:extLst>
                </p:cNvPr>
                <p:cNvSpPr/>
                <p:nvPr/>
              </p:nvSpPr>
              <p:spPr>
                <a:xfrm>
                  <a:off x="3404873" y="1931288"/>
                  <a:ext cx="429321" cy="245388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YES</a:t>
                  </a:r>
                </a:p>
              </p:txBody>
            </p: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7B95AAE7-076B-ED14-2AD2-E148C6363AEC}"/>
                    </a:ext>
                  </a:extLst>
                </p:cNvPr>
                <p:cNvCxnSpPr>
                  <a:cxnSpLocks/>
                  <a:endCxn id="36" idx="1"/>
                </p:cNvCxnSpPr>
                <p:nvPr/>
              </p:nvCxnSpPr>
              <p:spPr>
                <a:xfrm flipV="1">
                  <a:off x="3139902" y="2796525"/>
                  <a:ext cx="985448" cy="857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3312FEA1-CD2D-45BD-B27F-C0D6712A4B94}"/>
                    </a:ext>
                  </a:extLst>
                </p:cNvPr>
                <p:cNvCxnSpPr>
                  <a:cxnSpLocks/>
                  <a:endCxn id="37" idx="1"/>
                </p:cNvCxnSpPr>
                <p:nvPr/>
              </p:nvCxnSpPr>
              <p:spPr>
                <a:xfrm flipV="1">
                  <a:off x="3139902" y="3546368"/>
                  <a:ext cx="982929" cy="437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F17C09F2-8B70-167E-8528-FA976DA17239}"/>
                    </a:ext>
                  </a:extLst>
                </p:cNvPr>
                <p:cNvSpPr/>
                <p:nvPr/>
              </p:nvSpPr>
              <p:spPr>
                <a:xfrm>
                  <a:off x="3401538" y="3422499"/>
                  <a:ext cx="429321" cy="252107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YES</a:t>
                  </a: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F47D507-DE77-66EA-B3BD-BEFC713955B2}"/>
                    </a:ext>
                  </a:extLst>
                </p:cNvPr>
                <p:cNvSpPr/>
                <p:nvPr/>
              </p:nvSpPr>
              <p:spPr>
                <a:xfrm>
                  <a:off x="927317" y="934429"/>
                  <a:ext cx="1497815" cy="337808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게임 시작</a:t>
                  </a:r>
                </a:p>
              </p:txBody>
            </p:sp>
            <p:sp>
              <p:nvSpPr>
                <p:cNvPr id="39" name="순서도: 판단 38">
                  <a:extLst>
                    <a:ext uri="{FF2B5EF4-FFF2-40B4-BE49-F238E27FC236}">
                      <a16:creationId xmlns:a16="http://schemas.microsoft.com/office/drawing/2014/main" id="{28A74DBE-A638-4823-A904-6D2BFA8BC5EC}"/>
                    </a:ext>
                  </a:extLst>
                </p:cNvPr>
                <p:cNvSpPr/>
                <p:nvPr/>
              </p:nvSpPr>
              <p:spPr>
                <a:xfrm>
                  <a:off x="185496" y="4038714"/>
                  <a:ext cx="2954406" cy="504620"/>
                </a:xfrm>
                <a:prstGeom prst="flowChartDecision">
                  <a:avLst/>
                </a:prstGeom>
                <a:solidFill>
                  <a:srgbClr val="C1D9A7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게임 시간이 1400초과 </a:t>
                  </a:r>
                  <a:endParaRPr lang="en-US" altLang="ko-KR" sz="800" b="1" dirty="0">
                    <a:solidFill>
                      <a:srgbClr val="000000"/>
                    </a:solidFill>
                    <a:ea typeface="맑은 고딕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1500이하인가?</a:t>
                  </a:r>
                </a:p>
              </p:txBody>
            </p:sp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D3D139F4-4DF2-6078-47B3-AE0A87EB1EFE}"/>
                    </a:ext>
                  </a:extLst>
                </p:cNvPr>
                <p:cNvCxnSpPr>
                  <a:cxnSpLocks/>
                  <a:endCxn id="42" idx="1"/>
                </p:cNvCxnSpPr>
                <p:nvPr/>
              </p:nvCxnSpPr>
              <p:spPr>
                <a:xfrm flipV="1">
                  <a:off x="3139901" y="4287773"/>
                  <a:ext cx="980363" cy="1147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순서도: 판단 42">
                  <a:extLst>
                    <a:ext uri="{FF2B5EF4-FFF2-40B4-BE49-F238E27FC236}">
                      <a16:creationId xmlns:a16="http://schemas.microsoft.com/office/drawing/2014/main" id="{9992F59A-3B42-1006-44B9-DC1E132773B8}"/>
                    </a:ext>
                  </a:extLst>
                </p:cNvPr>
                <p:cNvSpPr/>
                <p:nvPr/>
              </p:nvSpPr>
              <p:spPr>
                <a:xfrm>
                  <a:off x="185496" y="4781848"/>
                  <a:ext cx="2954406" cy="504620"/>
                </a:xfrm>
                <a:prstGeom prst="flowChartDecision">
                  <a:avLst/>
                </a:prstGeom>
                <a:solidFill>
                  <a:srgbClr val="C1D9A7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게임 시간이 1500초과 </a:t>
                  </a:r>
                  <a:endParaRPr lang="en-US" altLang="ko-KR" sz="800" b="1" dirty="0">
                    <a:solidFill>
                      <a:srgbClr val="000000"/>
                    </a:solidFill>
                    <a:ea typeface="맑은 고딕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rgbClr val="000000"/>
                      </a:solidFill>
                      <a:ea typeface="맑은 고딕"/>
                    </a:rPr>
                    <a:t>1600이하인가?</a:t>
                  </a:r>
                </a:p>
              </p:txBody>
            </p:sp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A11192CD-CA1A-EE1A-3DF4-F46CBA9AFF06}"/>
                    </a:ext>
                  </a:extLst>
                </p:cNvPr>
                <p:cNvCxnSpPr>
                  <a:cxnSpLocks/>
                  <a:stCxn id="43" idx="2"/>
                  <a:endCxn id="4" idx="0"/>
                </p:cNvCxnSpPr>
                <p:nvPr/>
              </p:nvCxnSpPr>
              <p:spPr>
                <a:xfrm>
                  <a:off x="1662700" y="5286467"/>
                  <a:ext cx="0" cy="33787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F312AC2D-0ABC-67C5-314C-377D933959E9}"/>
                    </a:ext>
                  </a:extLst>
                </p:cNvPr>
                <p:cNvCxnSpPr>
                  <a:cxnSpLocks/>
                  <a:stCxn id="20" idx="2"/>
                  <a:endCxn id="23" idx="0"/>
                </p:cNvCxnSpPr>
                <p:nvPr/>
              </p:nvCxnSpPr>
              <p:spPr>
                <a:xfrm>
                  <a:off x="1662700" y="3056040"/>
                  <a:ext cx="0" cy="23549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D8D30049-1587-90D3-47A2-F5C0FBCC4F41}"/>
                    </a:ext>
                  </a:extLst>
                </p:cNvPr>
                <p:cNvCxnSpPr>
                  <a:cxnSpLocks/>
                  <a:stCxn id="23" idx="2"/>
                  <a:endCxn id="39" idx="0"/>
                </p:cNvCxnSpPr>
                <p:nvPr/>
              </p:nvCxnSpPr>
              <p:spPr>
                <a:xfrm>
                  <a:off x="1662700" y="3796157"/>
                  <a:ext cx="0" cy="24255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12ED8587-B141-6FE6-C32B-8DCE255C422C}"/>
                    </a:ext>
                  </a:extLst>
                </p:cNvPr>
                <p:cNvCxnSpPr>
                  <a:cxnSpLocks/>
                  <a:stCxn id="39" idx="2"/>
                  <a:endCxn id="43" idx="0"/>
                </p:cNvCxnSpPr>
                <p:nvPr/>
              </p:nvCxnSpPr>
              <p:spPr>
                <a:xfrm>
                  <a:off x="1662700" y="4543334"/>
                  <a:ext cx="0" cy="2385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직선 화살표 연결선 5">
                  <a:extLst>
                    <a:ext uri="{FF2B5EF4-FFF2-40B4-BE49-F238E27FC236}">
                      <a16:creationId xmlns:a16="http://schemas.microsoft.com/office/drawing/2014/main" id="{31E26CE6-F384-C25C-F721-75BFF75A29AE}"/>
                    </a:ext>
                  </a:extLst>
                </p:cNvPr>
                <p:cNvCxnSpPr>
                  <a:cxnSpLocks/>
                  <a:stCxn id="5" idx="2"/>
                  <a:endCxn id="14" idx="0"/>
                </p:cNvCxnSpPr>
                <p:nvPr/>
              </p:nvCxnSpPr>
              <p:spPr>
                <a:xfrm>
                  <a:off x="1662699" y="1599324"/>
                  <a:ext cx="1" cy="20945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E53B83F2-99F0-6E24-EAFB-D28EB74F42CF}"/>
                    </a:ext>
                  </a:extLst>
                </p:cNvPr>
                <p:cNvCxnSpPr>
                  <a:cxnSpLocks/>
                  <a:stCxn id="14" idx="2"/>
                  <a:endCxn id="20" idx="0"/>
                </p:cNvCxnSpPr>
                <p:nvPr/>
              </p:nvCxnSpPr>
              <p:spPr>
                <a:xfrm>
                  <a:off x="1662700" y="2313402"/>
                  <a:ext cx="0" cy="23801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124C764-8C85-40C6-D701-99A74EED6714}"/>
                    </a:ext>
                  </a:extLst>
                </p:cNvPr>
                <p:cNvSpPr/>
                <p:nvPr/>
              </p:nvSpPr>
              <p:spPr>
                <a:xfrm>
                  <a:off x="1804120" y="2309530"/>
                  <a:ext cx="417872" cy="243586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NO</a:t>
                  </a: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C55F4F2C-3509-F20D-5F75-EBD0BB5D05F8}"/>
                    </a:ext>
                  </a:extLst>
                </p:cNvPr>
                <p:cNvSpPr/>
                <p:nvPr/>
              </p:nvSpPr>
              <p:spPr>
                <a:xfrm>
                  <a:off x="1804120" y="3060120"/>
                  <a:ext cx="417872" cy="243586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NO</a:t>
                  </a: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7AD83E8F-0257-2B9F-5F28-8C3265307144}"/>
                    </a:ext>
                  </a:extLst>
                </p:cNvPr>
                <p:cNvSpPr/>
                <p:nvPr/>
              </p:nvSpPr>
              <p:spPr>
                <a:xfrm>
                  <a:off x="1804120" y="3804128"/>
                  <a:ext cx="417872" cy="243586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NO</a:t>
                  </a: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0B3F6015-9161-53A6-A341-C8564D407F68}"/>
                    </a:ext>
                  </a:extLst>
                </p:cNvPr>
                <p:cNvSpPr/>
                <p:nvPr/>
              </p:nvSpPr>
              <p:spPr>
                <a:xfrm>
                  <a:off x="1804120" y="4546195"/>
                  <a:ext cx="417872" cy="243586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NO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79F2FACF-AC68-B1E5-6897-2531637BFF57}"/>
                    </a:ext>
                  </a:extLst>
                </p:cNvPr>
                <p:cNvSpPr/>
                <p:nvPr/>
              </p:nvSpPr>
              <p:spPr>
                <a:xfrm>
                  <a:off x="1804120" y="5324851"/>
                  <a:ext cx="417872" cy="243586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NO</a:t>
                  </a:r>
                </a:p>
              </p:txBody>
            </p: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CAB55782-521F-B505-2077-FFB653451030}"/>
                    </a:ext>
                  </a:extLst>
                </p:cNvPr>
                <p:cNvCxnSpPr>
                  <a:cxnSpLocks/>
                  <a:endCxn id="48" idx="1"/>
                </p:cNvCxnSpPr>
                <p:nvPr/>
              </p:nvCxnSpPr>
              <p:spPr>
                <a:xfrm flipV="1">
                  <a:off x="3139902" y="5029045"/>
                  <a:ext cx="982930" cy="586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5012FF82-68BF-C806-2AD2-F08BDA19E3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7986" y="1469662"/>
                  <a:ext cx="0" cy="427941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F004D9E7-AF31-9CB3-E25F-52F4D5D06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75922" y="5751435"/>
                  <a:ext cx="3911489" cy="1950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29E683DC-AD25-1ADA-CCF5-BA2485BCA4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69327" y="2047183"/>
                  <a:ext cx="49922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E4B74002-66B5-008A-00A5-F2B6153B4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6987" y="2790888"/>
                  <a:ext cx="49922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2CA7C891-9EF0-D10F-121A-802159D23B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69327" y="3550737"/>
                  <a:ext cx="49922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C5705B05-9339-31FE-EE00-DB8D54D69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6987" y="4287772"/>
                  <a:ext cx="49922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FD69CC0E-C609-45E0-EF55-6E8BF7A1B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6987" y="5037834"/>
                  <a:ext cx="49922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화살표 연결선 124">
                  <a:extLst>
                    <a:ext uri="{FF2B5EF4-FFF2-40B4-BE49-F238E27FC236}">
                      <a16:creationId xmlns:a16="http://schemas.microsoft.com/office/drawing/2014/main" id="{9C1691C9-92E6-CA4C-C8E3-49DC9FA1FE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14305" y="1472022"/>
                  <a:ext cx="396368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4" name="그림 54">
                  <a:extLst>
                    <a:ext uri="{FF2B5EF4-FFF2-40B4-BE49-F238E27FC236}">
                      <a16:creationId xmlns:a16="http://schemas.microsoft.com/office/drawing/2014/main" id="{5EC19880-538B-59C2-4B84-D43E8A65E686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594" y="5696269"/>
                  <a:ext cx="149254" cy="153655"/>
                </a:xfrm>
                <a:prstGeom prst="rect">
                  <a:avLst/>
                </a:prstGeom>
              </p:spPr>
            </p:pic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BF9C28B9-56D0-FBD5-74BF-B459630B6100}"/>
                    </a:ext>
                  </a:extLst>
                </p:cNvPr>
                <p:cNvSpPr/>
                <p:nvPr/>
              </p:nvSpPr>
              <p:spPr>
                <a:xfrm>
                  <a:off x="3404872" y="2687596"/>
                  <a:ext cx="429321" cy="245388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YES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8EB7B4B-0711-48AA-A2EE-BAF730766C23}"/>
                    </a:ext>
                  </a:extLst>
                </p:cNvPr>
                <p:cNvSpPr/>
                <p:nvPr/>
              </p:nvSpPr>
              <p:spPr>
                <a:xfrm>
                  <a:off x="3401536" y="4169809"/>
                  <a:ext cx="429320" cy="245388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YES</a:t>
                  </a: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E190AAFF-96D9-CE23-770D-4BDDE8C08BCB}"/>
                    </a:ext>
                  </a:extLst>
                </p:cNvPr>
                <p:cNvSpPr/>
                <p:nvPr/>
              </p:nvSpPr>
              <p:spPr>
                <a:xfrm>
                  <a:off x="3401536" y="4901708"/>
                  <a:ext cx="429321" cy="245388"/>
                </a:xfrm>
                <a:prstGeom prst="rect">
                  <a:avLst/>
                </a:prstGeom>
                <a:solidFill>
                  <a:srgbClr val="E7EDF7"/>
                </a:solidFill>
                <a:ln w="190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YES</a:t>
                  </a: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B2A81D2D-0D25-6073-AC21-F2559A3B87F8}"/>
                    </a:ext>
                  </a:extLst>
                </p:cNvPr>
                <p:cNvSpPr/>
                <p:nvPr/>
              </p:nvSpPr>
              <p:spPr>
                <a:xfrm>
                  <a:off x="4122828" y="1903074"/>
                  <a:ext cx="2075087" cy="288217"/>
                </a:xfrm>
                <a:prstGeom prst="roundRect">
                  <a:avLst/>
                </a:prstGeom>
                <a:solidFill>
                  <a:srgbClr val="A8BEE3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display.fill((146,244,255)</a:t>
                  </a:r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FE0FF79D-BCD7-2733-57FC-C22771420989}"/>
                    </a:ext>
                  </a:extLst>
                </p:cNvPr>
                <p:cNvSpPr/>
                <p:nvPr/>
              </p:nvSpPr>
              <p:spPr>
                <a:xfrm>
                  <a:off x="4125350" y="2652416"/>
                  <a:ext cx="2075087" cy="288217"/>
                </a:xfrm>
                <a:prstGeom prst="roundRect">
                  <a:avLst/>
                </a:prstGeom>
                <a:solidFill>
                  <a:srgbClr val="A8BEE3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display.fill(243,138,110)</a:t>
                  </a: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94378727-6DA4-2C70-C690-0DBF3B124717}"/>
                    </a:ext>
                  </a:extLst>
                </p:cNvPr>
                <p:cNvSpPr/>
                <p:nvPr/>
              </p:nvSpPr>
              <p:spPr>
                <a:xfrm>
                  <a:off x="4122831" y="3402259"/>
                  <a:ext cx="2075087" cy="288217"/>
                </a:xfrm>
                <a:prstGeom prst="roundRect">
                  <a:avLst/>
                </a:prstGeom>
                <a:solidFill>
                  <a:srgbClr val="A8BEE3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display.fill(201,109,127)</a:t>
                  </a:r>
                </a:p>
              </p:txBody>
            </p:sp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A39D6AB7-AE1B-0305-C676-547C7432C202}"/>
                    </a:ext>
                  </a:extLst>
                </p:cNvPr>
                <p:cNvSpPr/>
                <p:nvPr/>
              </p:nvSpPr>
              <p:spPr>
                <a:xfrm>
                  <a:off x="4120265" y="4143664"/>
                  <a:ext cx="2077650" cy="288217"/>
                </a:xfrm>
                <a:prstGeom prst="roundRect">
                  <a:avLst/>
                </a:prstGeom>
                <a:solidFill>
                  <a:srgbClr val="A8BEE3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display.fill(125,94,128)</a:t>
                  </a:r>
                </a:p>
              </p:txBody>
            </p:sp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805ADD0E-F884-8915-D7A8-0838E9AD5534}"/>
                    </a:ext>
                  </a:extLst>
                </p:cNvPr>
                <p:cNvSpPr/>
                <p:nvPr/>
              </p:nvSpPr>
              <p:spPr>
                <a:xfrm>
                  <a:off x="4122832" y="4884936"/>
                  <a:ext cx="2075087" cy="288217"/>
                </a:xfrm>
                <a:prstGeom prst="roundRect">
                  <a:avLst/>
                </a:prstGeom>
                <a:solidFill>
                  <a:srgbClr val="A8BEE3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900" b="1" dirty="0">
                      <a:solidFill>
                        <a:srgbClr val="000000"/>
                      </a:solidFill>
                      <a:ea typeface="맑은 고딕"/>
                    </a:rPr>
                    <a:t>display.fill(87,68,111)</a:t>
                  </a:r>
                </a:p>
              </p:txBody>
            </p:sp>
            <p:pic>
              <p:nvPicPr>
                <p:cNvPr id="3" name="그림 46">
                  <a:extLst>
                    <a:ext uri="{FF2B5EF4-FFF2-40B4-BE49-F238E27FC236}">
                      <a16:creationId xmlns:a16="http://schemas.microsoft.com/office/drawing/2014/main" id="{3AB439EF-9B9D-C2D3-F600-50BB7CEDFAA1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06563" y="3464027"/>
                  <a:ext cx="149254" cy="153655"/>
                </a:xfrm>
                <a:prstGeom prst="rect">
                  <a:avLst/>
                </a:prstGeom>
              </p:spPr>
            </p:pic>
            <p:pic>
              <p:nvPicPr>
                <p:cNvPr id="47" name="그림 50">
                  <a:extLst>
                    <a:ext uri="{FF2B5EF4-FFF2-40B4-BE49-F238E27FC236}">
                      <a16:creationId xmlns:a16="http://schemas.microsoft.com/office/drawing/2014/main" id="{98B024BD-2C2C-005D-1BE1-B3C48A6186A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08309" y="1973177"/>
                  <a:ext cx="149254" cy="153655"/>
                </a:xfrm>
                <a:prstGeom prst="rect">
                  <a:avLst/>
                </a:prstGeom>
              </p:spPr>
            </p:pic>
            <p:pic>
              <p:nvPicPr>
                <p:cNvPr id="51" name="그림 51">
                  <a:extLst>
                    <a:ext uri="{FF2B5EF4-FFF2-40B4-BE49-F238E27FC236}">
                      <a16:creationId xmlns:a16="http://schemas.microsoft.com/office/drawing/2014/main" id="{602920DB-4B24-3427-C206-C56B6225BF73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06563" y="2712588"/>
                  <a:ext cx="149254" cy="153655"/>
                </a:xfrm>
                <a:prstGeom prst="rect">
                  <a:avLst/>
                </a:prstGeom>
              </p:spPr>
            </p:pic>
            <p:pic>
              <p:nvPicPr>
                <p:cNvPr id="52" name="그림 52">
                  <a:extLst>
                    <a:ext uri="{FF2B5EF4-FFF2-40B4-BE49-F238E27FC236}">
                      <a16:creationId xmlns:a16="http://schemas.microsoft.com/office/drawing/2014/main" id="{5F0EC44C-6D68-E96A-5363-2864A86EA8A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flipV="1">
                  <a:off x="4203288" y="4206104"/>
                  <a:ext cx="149254" cy="153655"/>
                </a:xfrm>
                <a:prstGeom prst="rect">
                  <a:avLst/>
                </a:prstGeom>
              </p:spPr>
            </p:pic>
            <p:pic>
              <p:nvPicPr>
                <p:cNvPr id="53" name="그림 53">
                  <a:extLst>
                    <a:ext uri="{FF2B5EF4-FFF2-40B4-BE49-F238E27FC236}">
                      <a16:creationId xmlns:a16="http://schemas.microsoft.com/office/drawing/2014/main" id="{D584970D-2960-52AF-CA57-E3FAE3956B19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10680" y="4957543"/>
                  <a:ext cx="149254" cy="153655"/>
                </a:xfrm>
                <a:prstGeom prst="rect">
                  <a:avLst/>
                </a:prstGeom>
              </p:spPr>
            </p:pic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09BB7311-E170-6BB7-2BE0-18048567CE99}"/>
                    </a:ext>
                  </a:extLst>
                </p:cNvPr>
                <p:cNvSpPr/>
                <p:nvPr/>
              </p:nvSpPr>
              <p:spPr>
                <a:xfrm>
                  <a:off x="625157" y="5624342"/>
                  <a:ext cx="2075085" cy="279035"/>
                </a:xfrm>
                <a:prstGeom prst="roundRect">
                  <a:avLst/>
                </a:prstGeom>
                <a:solidFill>
                  <a:srgbClr val="A8BEE3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 b="1" dirty="0">
                    <a:solidFill>
                      <a:srgbClr val="000000"/>
                    </a:solidFill>
                    <a:latin typeface="Malgun Gothic"/>
                    <a:ea typeface="Malgun Gothic"/>
                  </a:endParaRPr>
                </a:p>
                <a:p>
                  <a:pPr algn="ctr"/>
                  <a:r>
                    <a:rPr lang="ko-KR" sz="900" b="1" dirty="0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display.fill</a:t>
                  </a:r>
                  <a:r>
                    <a:rPr lang="en-US" altLang="ko-KR" sz="900" b="1" dirty="0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(19,26,98</a:t>
                  </a:r>
                  <a:r>
                    <a:rPr lang="ko-KR" sz="900" b="1" dirty="0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)</a:t>
                  </a:r>
                  <a:endParaRPr lang="ko-KR" sz="900" dirty="0">
                    <a:ea typeface="+mn-lt"/>
                    <a:cs typeface="+mn-lt"/>
                  </a:endParaRPr>
                </a:p>
                <a:p>
                  <a:pPr algn="ctr"/>
                  <a:endParaRPr lang="ko-KR" altLang="en-US" sz="900" b="1" dirty="0">
                    <a:solidFill>
                      <a:srgbClr val="000000"/>
                    </a:solidFill>
                    <a:ea typeface="맑은 고딕"/>
                  </a:endParaRPr>
                </a:p>
              </p:txBody>
            </p:sp>
          </p:grp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88F0A692-5D33-CB8F-8B78-9FA084EC9E3B}"/>
                  </a:ext>
                </a:extLst>
              </p:cNvPr>
              <p:cNvSpPr/>
              <p:nvPr/>
            </p:nvSpPr>
            <p:spPr>
              <a:xfrm>
                <a:off x="3254923" y="6331665"/>
                <a:ext cx="1588809" cy="194253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b="1" dirty="0">
                    <a:solidFill>
                      <a:srgbClr val="000000"/>
                    </a:solidFill>
                    <a:ea typeface="맑은 고딕"/>
                  </a:rPr>
                  <a:t>적 생성</a:t>
                </a:r>
              </a:p>
            </p:txBody>
          </p:sp>
        </p:grpSp>
        <p:sp>
          <p:nvSpPr>
            <p:cNvPr id="33" name="순서도: 판단 32">
              <a:extLst>
                <a:ext uri="{FF2B5EF4-FFF2-40B4-BE49-F238E27FC236}">
                  <a16:creationId xmlns:a16="http://schemas.microsoft.com/office/drawing/2014/main" id="{944E4EAA-DD01-8664-F2C5-95B9AF8E0E0A}"/>
                </a:ext>
              </a:extLst>
            </p:cNvPr>
            <p:cNvSpPr/>
            <p:nvPr/>
          </p:nvSpPr>
          <p:spPr>
            <a:xfrm>
              <a:off x="5854589" y="5589241"/>
              <a:ext cx="2822621" cy="471175"/>
            </a:xfrm>
            <a:prstGeom prst="flowChartDecision">
              <a:avLst/>
            </a:prstGeom>
            <a:solidFill>
              <a:srgbClr val="C1D9A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800" b="1" dirty="0">
                  <a:solidFill>
                    <a:srgbClr val="000000"/>
                  </a:solidFill>
                  <a:ea typeface="맑은 고딕"/>
                </a:rPr>
                <a:t>게임 시간이 1601인가?</a:t>
              </a: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8F87ED91-7585-33B9-99A7-EB06C7A106C0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05" y="6051790"/>
              <a:ext cx="0" cy="3301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3FAF6D16-C2C5-384D-7151-35E5B3E14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1605" y="6497085"/>
              <a:ext cx="1012108" cy="91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D2D036F-F96F-47DD-29CF-0D5BE155E671}"/>
                </a:ext>
              </a:extLst>
            </p:cNvPr>
            <p:cNvCxnSpPr>
              <a:cxnSpLocks/>
            </p:cNvCxnSpPr>
            <p:nvPr/>
          </p:nvCxnSpPr>
          <p:spPr>
            <a:xfrm>
              <a:off x="9114651" y="5823568"/>
              <a:ext cx="9071" cy="67121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F4DDFB2-7E44-AFA7-3FEC-3F3209CA8375}"/>
                </a:ext>
              </a:extLst>
            </p:cNvPr>
            <p:cNvSpPr/>
            <p:nvPr/>
          </p:nvSpPr>
          <p:spPr>
            <a:xfrm>
              <a:off x="6710117" y="6102159"/>
              <a:ext cx="412776" cy="239794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rgbClr val="000000"/>
                  </a:solidFill>
                  <a:ea typeface="맑은 고딕"/>
                </a:rPr>
                <a:t>YES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E7D773F-8356-56B9-A913-804608DDE580}"/>
                </a:ext>
              </a:extLst>
            </p:cNvPr>
            <p:cNvSpPr/>
            <p:nvPr/>
          </p:nvSpPr>
          <p:spPr>
            <a:xfrm>
              <a:off x="8639547" y="5517799"/>
              <a:ext cx="401768" cy="238033"/>
            </a:xfrm>
            <a:prstGeom prst="rect">
              <a:avLst/>
            </a:prstGeom>
            <a:solidFill>
              <a:srgbClr val="E7EDF7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rgbClr val="000000"/>
                  </a:solidFill>
                  <a:ea typeface="맑은 고딕"/>
                </a:rPr>
                <a:t>NO</a:t>
              </a:r>
            </a:p>
          </p:txBody>
        </p:sp>
        <p:pic>
          <p:nvPicPr>
            <p:cNvPr id="69" name="그림 69">
              <a:extLst>
                <a:ext uri="{FF2B5EF4-FFF2-40B4-BE49-F238E27FC236}">
                  <a16:creationId xmlns:a16="http://schemas.microsoft.com/office/drawing/2014/main" id="{0B6F78A9-701F-84EE-1F78-57E304763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89111" y="5747657"/>
              <a:ext cx="1333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847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D419CD-A69D-C27A-DE19-3D2E2F7978CE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0549B72-4F9C-B445-FE0F-F8A03B57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B0CFE6-8DA1-24B8-91F0-561A53758EF2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1C10F6-20C8-65B3-F8D1-00B6B6DFBA4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EBE37C-5DC1-BB03-9EE8-ADDCCED1444C}"/>
              </a:ext>
            </a:extLst>
          </p:cNvPr>
          <p:cNvSpPr txBox="1"/>
          <p:nvPr/>
        </p:nvSpPr>
        <p:spPr>
          <a:xfrm>
            <a:off x="2124096" y="1203060"/>
            <a:ext cx="3047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&lt;시간에 따른 배경 변화&gt;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04995DB-6DF2-9E37-BF39-ADE780F3C6E8}"/>
              </a:ext>
            </a:extLst>
          </p:cNvPr>
          <p:cNvGrpSpPr/>
          <p:nvPr/>
        </p:nvGrpSpPr>
        <p:grpSpPr>
          <a:xfrm>
            <a:off x="2124096" y="1777195"/>
            <a:ext cx="7937342" cy="4091228"/>
            <a:chOff x="514542" y="1709061"/>
            <a:chExt cx="7937342" cy="4091228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3B4ECA5-27F7-77B5-2182-4909F7BFB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656"/>
            <a:stretch/>
          </p:blipFill>
          <p:spPr>
            <a:xfrm>
              <a:off x="7744359" y="1709061"/>
              <a:ext cx="707525" cy="4091228"/>
            </a:xfrm>
            <a:prstGeom prst="rect">
              <a:avLst/>
            </a:prstGeom>
          </p:spPr>
        </p:pic>
        <p:pic>
          <p:nvPicPr>
            <p:cNvPr id="33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86DD65-BC36-E974-9A3B-085B0D8A3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1351"/>
            <a:stretch/>
          </p:blipFill>
          <p:spPr>
            <a:xfrm>
              <a:off x="514542" y="1709061"/>
              <a:ext cx="7238628" cy="4091228"/>
            </a:xfrm>
            <a:prstGeom prst="rect">
              <a:avLst/>
            </a:prstGeom>
          </p:spPr>
        </p:pic>
        <p:sp>
          <p:nvSpPr>
            <p:cNvPr id="63" name="말풍선: 모서리가 둥근 사각형 62">
              <a:extLst>
                <a:ext uri="{FF2B5EF4-FFF2-40B4-BE49-F238E27FC236}">
                  <a16:creationId xmlns:a16="http://schemas.microsoft.com/office/drawing/2014/main" id="{5A431EF5-CEE8-2085-629F-72E2AC246D76}"/>
                </a:ext>
              </a:extLst>
            </p:cNvPr>
            <p:cNvSpPr/>
            <p:nvPr/>
          </p:nvSpPr>
          <p:spPr>
            <a:xfrm>
              <a:off x="4978444" y="2067515"/>
              <a:ext cx="3286077" cy="1713911"/>
            </a:xfrm>
            <a:prstGeom prst="wedgeRoundRectCallout">
              <a:avLst>
                <a:gd name="adj1" fmla="val -54338"/>
                <a:gd name="adj2" fmla="val -24710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game_time</a:t>
              </a: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이 바뀔 때마다 </a:t>
              </a: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display.fill 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함수에 들어가는 </a:t>
              </a: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rgb </a:t>
              </a: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값이 바뀝니다</a:t>
              </a: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en-US" altLang="ko-KR" sz="1200" b="1" dirty="0">
                <a:solidFill>
                  <a:schemeClr val="accent4"/>
                </a:solidFill>
                <a:latin typeface="+mj-ea"/>
                <a:ea typeface="+mj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이 때 </a:t>
              </a: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game_time</a:t>
              </a: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이 </a:t>
              </a: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1601</a:t>
              </a: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이 되면 </a:t>
              </a:r>
              <a:endParaRPr lang="en-US" altLang="ko-KR" sz="1200" b="1" dirty="0">
                <a:solidFill>
                  <a:schemeClr val="accent4"/>
                </a:solidFill>
                <a:latin typeface="+mj-ea"/>
                <a:ea typeface="+mj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적들을 추가로 </a:t>
              </a: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10</a:t>
              </a: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마리를 더 생성해줍니다</a:t>
              </a: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여기서 </a:t>
              </a: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game_time 1600 </a:t>
              </a:r>
              <a:r>
                <a:rPr lang="ko-KR" altLang="en-US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이상은 밤입니다</a:t>
              </a:r>
              <a:r>
                <a:rPr lang="en-US" altLang="ko-KR" sz="1200" b="1" dirty="0">
                  <a:solidFill>
                    <a:schemeClr val="accent4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811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062A23-DB88-E122-E7B1-470AADF814DA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35717AA-F680-2D83-35A2-392C6F77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BCB90F-AED9-33D0-9E7B-3CC1B6D14CE4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4" name="TextBox 17">
            <a:extLst>
              <a:ext uri="{FF2B5EF4-FFF2-40B4-BE49-F238E27FC236}">
                <a16:creationId xmlns:a16="http://schemas.microsoft.com/office/drawing/2014/main" id="{DCDADEFF-5828-7DCD-250B-CA9C225BB75C}"/>
              </a:ext>
            </a:extLst>
          </p:cNvPr>
          <p:cNvSpPr txBox="1"/>
          <p:nvPr/>
        </p:nvSpPr>
        <p:spPr>
          <a:xfrm>
            <a:off x="976627" y="1193582"/>
            <a:ext cx="2310152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&lt;무한 맵 생성 코드&gt;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8587A-0697-87B0-05DC-1B37BB23D4B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9B44CD-B0E1-9B63-4A2C-83EFDFE6A9E6}"/>
              </a:ext>
            </a:extLst>
          </p:cNvPr>
          <p:cNvGrpSpPr/>
          <p:nvPr/>
        </p:nvGrpSpPr>
        <p:grpSpPr>
          <a:xfrm>
            <a:off x="1209124" y="1609857"/>
            <a:ext cx="10165286" cy="4206397"/>
            <a:chOff x="807517" y="1590271"/>
            <a:chExt cx="10147248" cy="4224539"/>
          </a:xfrm>
        </p:grpSpPr>
        <p:pic>
          <p:nvPicPr>
            <p:cNvPr id="52" name="그림 52" descr="텍스트이(가) 표시된 사진&#10;&#10;자동 생성된 설명">
              <a:extLst>
                <a:ext uri="{FF2B5EF4-FFF2-40B4-BE49-F238E27FC236}">
                  <a16:creationId xmlns:a16="http://schemas.microsoft.com/office/drawing/2014/main" id="{A3AACC8E-59DF-2B45-4DEF-3C7E8EC5D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7517" y="1590271"/>
              <a:ext cx="6101472" cy="422453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9B07AA-7FEC-CDCA-33F2-7CBE767B5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656"/>
            <a:stretch/>
          </p:blipFill>
          <p:spPr>
            <a:xfrm>
              <a:off x="6850024" y="1590271"/>
              <a:ext cx="4104741" cy="4224539"/>
            </a:xfrm>
            <a:prstGeom prst="rect">
              <a:avLst/>
            </a:prstGeom>
          </p:spPr>
        </p:pic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3EF762BF-E4F3-7847-FFE8-71671A23C28A}"/>
                </a:ext>
              </a:extLst>
            </p:cNvPr>
            <p:cNvSpPr/>
            <p:nvPr/>
          </p:nvSpPr>
          <p:spPr>
            <a:xfrm>
              <a:off x="7105423" y="1925354"/>
              <a:ext cx="3826464" cy="3140751"/>
            </a:xfrm>
            <a:prstGeom prst="wedgeRoundRectCallout">
              <a:avLst>
                <a:gd name="adj1" fmla="val -53571"/>
                <a:gd name="adj2" fmla="val -23855"/>
                <a:gd name="adj3" fmla="val 16667"/>
              </a:avLst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200" b="1">
                  <a:solidFill>
                    <a:schemeClr val="accent4"/>
                  </a:solidFill>
                  <a:latin typeface="+mj-ea"/>
                  <a:ea typeface="+mj-ea"/>
                </a:rPr>
                <a:t>무한 맵 생성하는 함수입니다</a:t>
              </a:r>
              <a:r>
                <a:rPr lang="en-US" altLang="ko-KR" sz="1200" b="1">
                  <a:solidFill>
                    <a:schemeClr val="accent4"/>
                  </a:solidFill>
                  <a:latin typeface="+mj-ea"/>
                  <a:ea typeface="+mj-ea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en-US" altLang="ko-KR" sz="1200" b="1">
                <a:solidFill>
                  <a:schemeClr val="accent4"/>
                </a:solidFill>
                <a:latin typeface="+mj-ea"/>
                <a:ea typeface="+mj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b="1">
                  <a:solidFill>
                    <a:schemeClr val="accent4"/>
                  </a:solidFill>
                  <a:latin typeface="+mj-ea"/>
                  <a:ea typeface="+mj-ea"/>
                </a:rPr>
                <a:t>플레이어의 위치를 파라미터로 받아서 그 해당 위치에 땅이 없다면 땅을 </a:t>
              </a:r>
              <a:r>
                <a:rPr lang="en-US" altLang="ko-KR" sz="1200" b="1">
                  <a:solidFill>
                    <a:schemeClr val="accent4"/>
                  </a:solidFill>
                  <a:latin typeface="+mj-ea"/>
                  <a:ea typeface="+mj-ea"/>
                </a:rPr>
                <a:t>CHUCK_SIZE </a:t>
              </a:r>
              <a:r>
                <a:rPr lang="ko-KR" altLang="en-US" sz="1200" b="1">
                  <a:solidFill>
                    <a:schemeClr val="accent4"/>
                  </a:solidFill>
                  <a:latin typeface="+mj-ea"/>
                  <a:ea typeface="+mj-ea"/>
                </a:rPr>
                <a:t>만큼 더 만들어주는 함수입니다</a:t>
              </a:r>
              <a:r>
                <a:rPr lang="en-US" altLang="ko-KR" sz="1200" b="1">
                  <a:solidFill>
                    <a:schemeClr val="accent4"/>
                  </a:solidFill>
                  <a:latin typeface="+mj-ea"/>
                  <a:ea typeface="+mj-ea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en-US" altLang="ko-KR" sz="1200" b="1">
                <a:solidFill>
                  <a:schemeClr val="accent4"/>
                </a:solidFill>
                <a:latin typeface="+mj-ea"/>
                <a:ea typeface="+mj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b="1">
                  <a:solidFill>
                    <a:schemeClr val="accent4"/>
                  </a:solidFill>
                  <a:latin typeface="+mj-ea"/>
                  <a:ea typeface="+mj-ea"/>
                </a:rPr>
                <a:t>python</a:t>
              </a:r>
              <a:r>
                <a:rPr lang="ko-KR" altLang="en-US" sz="1200" b="1">
                  <a:solidFill>
                    <a:schemeClr val="accent4"/>
                  </a:solidFill>
                  <a:latin typeface="+mj-ea"/>
                  <a:ea typeface="+mj-ea"/>
                </a:rPr>
                <a:t>에 있는 </a:t>
              </a:r>
              <a:r>
                <a:rPr lang="en-US" altLang="ko-KR" sz="1200" b="1">
                  <a:solidFill>
                    <a:schemeClr val="accent4"/>
                  </a:solidFill>
                  <a:latin typeface="+mj-ea"/>
                  <a:ea typeface="+mj-ea"/>
                </a:rPr>
                <a:t>noise</a:t>
              </a:r>
              <a:r>
                <a:rPr lang="ko-KR" altLang="en-US" sz="1200" b="1">
                  <a:solidFill>
                    <a:schemeClr val="accent4"/>
                  </a:solidFill>
                  <a:latin typeface="+mj-ea"/>
                  <a:ea typeface="+mj-ea"/>
                </a:rPr>
                <a:t>모듈을 활용해 땅을 언덕이 있게 만들었습니다</a:t>
              </a:r>
              <a:r>
                <a:rPr lang="en-US" altLang="ko-KR" sz="1200" b="1">
                  <a:solidFill>
                    <a:schemeClr val="accent4"/>
                  </a:solidFill>
                  <a:latin typeface="+mj-ea"/>
                  <a:ea typeface="+mj-ea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en-US" altLang="ko-KR" sz="1200" b="1">
                <a:solidFill>
                  <a:schemeClr val="accent4"/>
                </a:solidFill>
                <a:latin typeface="+mj-ea"/>
                <a:ea typeface="+mj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b="1">
                  <a:solidFill>
                    <a:schemeClr val="accent4"/>
                  </a:solidFill>
                  <a:latin typeface="+mj-ea"/>
                  <a:ea typeface="+mj-ea"/>
                </a:rPr>
                <a:t>랜덤 모듈을 활용해 땅의 높이에 맞는 돌이나</a:t>
              </a:r>
              <a:r>
                <a:rPr lang="en-US" altLang="ko-KR" sz="1200" b="1">
                  <a:solidFill>
                    <a:schemeClr val="accent4"/>
                  </a:solidFill>
                  <a:latin typeface="+mj-ea"/>
                  <a:ea typeface="+mj-ea"/>
                </a:rPr>
                <a:t>, 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b="1">
                  <a:solidFill>
                    <a:schemeClr val="accent4"/>
                  </a:solidFill>
                  <a:latin typeface="+mj-ea"/>
                  <a:ea typeface="+mj-ea"/>
                </a:rPr>
                <a:t>나무</a:t>
              </a:r>
              <a:r>
                <a:rPr lang="en-US" altLang="ko-KR" sz="1200" b="1">
                  <a:solidFill>
                    <a:schemeClr val="accent4"/>
                  </a:solidFill>
                  <a:latin typeface="+mj-ea"/>
                  <a:ea typeface="+mj-ea"/>
                </a:rPr>
                <a:t>,</a:t>
              </a:r>
              <a:r>
                <a:rPr lang="ko-KR" altLang="en-US" sz="1200" b="1">
                  <a:solidFill>
                    <a:schemeClr val="accent4"/>
                  </a:solidFill>
                  <a:latin typeface="+mj-ea"/>
                  <a:ea typeface="+mj-ea"/>
                </a:rPr>
                <a:t> 구름도 랜덤하게 나오게 설정하였습니다</a:t>
              </a:r>
              <a:r>
                <a:rPr lang="en-US" altLang="ko-KR" sz="1200" b="1">
                  <a:solidFill>
                    <a:schemeClr val="accent4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7020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062A23-DB88-E122-E7B1-470AADF814DA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35717AA-F680-2D83-35A2-392C6F77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BCB90F-AED9-33D0-9E7B-3CC1B6D14CE4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4" name="TextBox 17">
            <a:extLst>
              <a:ext uri="{FF2B5EF4-FFF2-40B4-BE49-F238E27FC236}">
                <a16:creationId xmlns:a16="http://schemas.microsoft.com/office/drawing/2014/main" id="{DCDADEFF-5828-7DCD-250B-CA9C225BB75C}"/>
              </a:ext>
            </a:extLst>
          </p:cNvPr>
          <p:cNvSpPr txBox="1"/>
          <p:nvPr/>
        </p:nvSpPr>
        <p:spPr>
          <a:xfrm>
            <a:off x="976627" y="1193582"/>
            <a:ext cx="2310152" cy="338554"/>
          </a:xfrm>
          <a:prstGeom prst="rect">
            <a:avLst/>
          </a:prstGeom>
          <a:noFill/>
          <a:ln w="190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0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&lt;무한 맵 생성 코드&gt;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8587A-0697-87B0-05DC-1B37BB23D4B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3176CC9-AE5A-2921-ACCB-F6AD07AC41A5}"/>
              </a:ext>
            </a:extLst>
          </p:cNvPr>
          <p:cNvGrpSpPr/>
          <p:nvPr/>
        </p:nvGrpSpPr>
        <p:grpSpPr>
          <a:xfrm>
            <a:off x="977900" y="1647957"/>
            <a:ext cx="10519078" cy="4206397"/>
            <a:chOff x="914400" y="1609857"/>
            <a:chExt cx="10519078" cy="420639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9B44CD-B0E1-9B63-4A2C-83EFDFE6A9E6}"/>
                </a:ext>
              </a:extLst>
            </p:cNvPr>
            <p:cNvGrpSpPr/>
            <p:nvPr/>
          </p:nvGrpSpPr>
          <p:grpSpPr>
            <a:xfrm>
              <a:off x="7321441" y="1609857"/>
              <a:ext cx="4112037" cy="4206397"/>
              <a:chOff x="6908989" y="1590271"/>
              <a:chExt cx="4104741" cy="4224539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89B07AA-7FEC-CDCA-33F2-7CBE767B50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656"/>
              <a:stretch/>
            </p:blipFill>
            <p:spPr>
              <a:xfrm>
                <a:off x="6908989" y="1590271"/>
                <a:ext cx="4104741" cy="4224539"/>
              </a:xfrm>
              <a:prstGeom prst="rect">
                <a:avLst/>
              </a:prstGeom>
            </p:spPr>
          </p:pic>
          <p:sp>
            <p:nvSpPr>
              <p:cNvPr id="16" name="말풍선: 모서리가 둥근 사각형 15">
                <a:extLst>
                  <a:ext uri="{FF2B5EF4-FFF2-40B4-BE49-F238E27FC236}">
                    <a16:creationId xmlns:a16="http://schemas.microsoft.com/office/drawing/2014/main" id="{3EF762BF-E4F3-7847-FFE8-71671A23C28A}"/>
                  </a:ext>
                </a:extLst>
              </p:cNvPr>
              <p:cNvSpPr/>
              <p:nvPr/>
            </p:nvSpPr>
            <p:spPr>
              <a:xfrm>
                <a:off x="7105423" y="1925355"/>
                <a:ext cx="3625931" cy="2480979"/>
              </a:xfrm>
              <a:prstGeom prst="wedgeRoundRectCallout">
                <a:avLst>
                  <a:gd name="adj1" fmla="val -53571"/>
                  <a:gd name="adj2" fmla="val -23855"/>
                  <a:gd name="adj3" fmla="val 16667"/>
                </a:avLst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latin typeface="맑은 고딕"/>
                    <a:ea typeface="맑은 고딕"/>
                  </a:rPr>
                  <a:t>플레이어가 움직이면서 가는 곳의 좌표(target_x, target_y)에 게임 맵이 없을 때, 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latin typeface="맑은 고딕"/>
                    <a:ea typeface="맑은 고딕"/>
                  </a:rPr>
                  <a:t>무한 맵 생성 함수를 해당 좌표를 인수로 받아실행시켜줍니다. 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sz="1200" b="1" dirty="0">
                  <a:solidFill>
                    <a:schemeClr val="accent4"/>
                  </a:solidFill>
                  <a:latin typeface="맑은 고딕"/>
                  <a:ea typeface="맑은 고딕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latin typeface="맑은 고딕"/>
                    <a:ea typeface="맑은 고딕"/>
                  </a:rPr>
                  <a:t>target_chuck에 있는 땅들을 게임에서 생성해주고 전에 있던 땅들은 게임에서 삭제</a:t>
                </a:r>
                <a:r>
                  <a:rPr lang="ko-KR" altLang="en-US" sz="1200" b="1" dirty="0">
                    <a:solidFill>
                      <a:schemeClr val="accent4"/>
                    </a:solidFill>
                    <a:latin typeface="맑은 고딕"/>
                    <a:ea typeface="맑은 고딕"/>
                  </a:rPr>
                  <a:t>하여</a:t>
                </a:r>
                <a:endParaRPr lang="en-US" altLang="ko-KR" sz="1200" b="1" dirty="0">
                  <a:solidFill>
                    <a:schemeClr val="accent4"/>
                  </a:solidFill>
                  <a:latin typeface="맑은 고딕"/>
                  <a:ea typeface="맑은 고딕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latin typeface="맑은 고딕"/>
                    <a:ea typeface="맑은 고딕"/>
                  </a:rPr>
                  <a:t>최적화를 해주었습니다. 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  <p:pic>
          <p:nvPicPr>
            <p:cNvPr id="3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5E50C756-622E-CAFD-998A-1C04DC06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4400" y="1615292"/>
              <a:ext cx="6413500" cy="4198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246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6BB6F29-2AEF-75CB-EB29-588691F28C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56"/>
          <a:stretch/>
        </p:blipFill>
        <p:spPr>
          <a:xfrm>
            <a:off x="983226" y="1565820"/>
            <a:ext cx="4524337" cy="49858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5E081-B6EA-A8C6-C919-871D9127C466}"/>
              </a:ext>
            </a:extLst>
          </p:cNvPr>
          <p:cNvGrpSpPr/>
          <p:nvPr/>
        </p:nvGrpSpPr>
        <p:grpSpPr>
          <a:xfrm>
            <a:off x="5463912" y="184239"/>
            <a:ext cx="6618357" cy="6367386"/>
            <a:chOff x="5321300" y="418861"/>
            <a:chExt cx="6419850" cy="5564534"/>
          </a:xfrm>
        </p:grpSpPr>
        <p:pic>
          <p:nvPicPr>
            <p:cNvPr id="3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1EB76AC-41BC-A61E-C223-A3A3DF88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21300" y="418861"/>
              <a:ext cx="6419850" cy="1372078"/>
            </a:xfrm>
            <a:prstGeom prst="rect">
              <a:avLst/>
            </a:prstGeom>
          </p:spPr>
        </p:pic>
        <p:pic>
          <p:nvPicPr>
            <p:cNvPr id="4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570C82-B1D3-A268-D7B1-E6A3D86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1300" y="1790481"/>
              <a:ext cx="6419850" cy="2400738"/>
            </a:xfrm>
            <a:prstGeom prst="rect">
              <a:avLst/>
            </a:prstGeom>
          </p:spPr>
        </p:pic>
        <p:pic>
          <p:nvPicPr>
            <p:cNvPr id="5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B9C4E0E0-C5A9-352C-5693-2BE6CD97C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1300" y="4189304"/>
              <a:ext cx="6419850" cy="179409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C41D1C-AF88-56A4-6757-BF86298E5A9C}"/>
              </a:ext>
            </a:extLst>
          </p:cNvPr>
          <p:cNvSpPr txBox="1"/>
          <p:nvPr/>
        </p:nvSpPr>
        <p:spPr>
          <a:xfrm>
            <a:off x="986012" y="1130322"/>
            <a:ext cx="26035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&lt;</a:t>
            </a:r>
            <a:r>
              <a:rPr lang="ko-KR" altLang="en-US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물리엔진 소스 코드</a:t>
            </a:r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endParaRPr lang="ko-KR" altLang="en-US" sz="16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F712A7F3-7E91-D559-EEC4-55029DF67E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793" y="1590530"/>
            <a:ext cx="3115747" cy="13799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CC87E4-1EE2-9292-5AD2-ADBC5766D4B7}"/>
              </a:ext>
            </a:extLst>
          </p:cNvPr>
          <p:cNvSpPr txBox="1"/>
          <p:nvPr/>
        </p:nvSpPr>
        <p:spPr>
          <a:xfrm>
            <a:off x="923925" y="3114675"/>
            <a:ext cx="3943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547169-F572-39C2-692E-DF393928AE73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F857D27-71F8-33C2-4170-952383B42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1C07DC-0EC7-0B81-BCFA-25D247377608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BF4EC3A-AC98-A43B-D403-04EA939C5940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E5864108-7F00-2B25-C56C-942B525407DC}"/>
              </a:ext>
            </a:extLst>
          </p:cNvPr>
          <p:cNvSpPr/>
          <p:nvPr/>
        </p:nvSpPr>
        <p:spPr>
          <a:xfrm>
            <a:off x="1578543" y="3067458"/>
            <a:ext cx="3699732" cy="2909539"/>
          </a:xfrm>
          <a:prstGeom prst="wedgeRoundRectCallout">
            <a:avLst>
              <a:gd name="adj1" fmla="val 54095"/>
              <a:gd name="adj2" fmla="val -26135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물리 오브젝트 클래스입니다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해당 오브젝트의 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x, y, 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너비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높이를 파라미터로</a:t>
            </a:r>
            <a:endParaRPr lang="en-US" altLang="ko-KR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받습니다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move 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함수에서 해당 오브젝트의 움직임을 </a:t>
            </a:r>
            <a:endParaRPr lang="en-US" altLang="ko-KR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나타낸 배열과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땅의 위치를 나타내는 배열을 받아옵니다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그리고 해당 오브젝트가 땅의 어떤 부분과 충돌했는지 알려주는 리스트를 리턴해줍니다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47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E4727F-8575-6826-EE4D-0C2822CF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1" y="237180"/>
            <a:ext cx="800220" cy="400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C6614-E419-9C40-33B3-8B94CA93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9" y="1394120"/>
            <a:ext cx="800220" cy="4001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A7D7A8-6A0F-24C5-19E3-56F228E57875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A5EE25-0B6F-7A5B-8979-62A809A0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5658A1A-680D-1D08-A057-F529BE1D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2CE37-7C8B-A2E8-C7F4-CAD72B50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2F4E25A-A872-BB22-A162-85F926CD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2F1DAB-3643-57D3-F188-F58BE455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30AC55D-9741-E0CA-3EA6-359D06B0F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4E5B8E1-DCC8-6334-276B-624112EF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17554C-5E4F-45A2-22F6-DD579FB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CB6BE5-C320-32DB-DC0D-A186A70C7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57" y="92442"/>
            <a:ext cx="730584" cy="54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47C43-FCC5-20F1-1F6B-B9A68E3EC8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08" y="1209265"/>
            <a:ext cx="6679784" cy="4439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D6468-3A2E-1311-78C8-EA9B9AA04DF3}"/>
              </a:ext>
            </a:extLst>
          </p:cNvPr>
          <p:cNvSpPr txBox="1"/>
          <p:nvPr/>
        </p:nvSpPr>
        <p:spPr>
          <a:xfrm>
            <a:off x="3836198" y="2122950"/>
            <a:ext cx="4748459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Neo둥근모" panose="02010509060201040203" pitchFamily="1" charset="-127"/>
                <a:ea typeface="Neo둥근모"/>
              </a:rPr>
              <a:t>02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Neo둥근모" panose="02010509060201040203" pitchFamily="1" charset="-127"/>
                <a:ea typeface="Neo둥근모"/>
              </a:rPr>
              <a:t>게임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F0D47B-070D-052C-544C-C0EB40C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61" y="891524"/>
            <a:ext cx="80022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0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197FDF-CAA0-D161-0413-82730A3D64A4}"/>
              </a:ext>
            </a:extLst>
          </p:cNvPr>
          <p:cNvGrpSpPr/>
          <p:nvPr/>
        </p:nvGrpSpPr>
        <p:grpSpPr>
          <a:xfrm>
            <a:off x="5767701" y="80962"/>
            <a:ext cx="5914897" cy="6581775"/>
            <a:chOff x="2952750" y="804360"/>
            <a:chExt cx="4572000" cy="5752146"/>
          </a:xfrm>
        </p:grpSpPr>
        <p:pic>
          <p:nvPicPr>
            <p:cNvPr id="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FEAA5192-5B5D-498B-1F62-F7FC2D40A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2750" y="804360"/>
              <a:ext cx="4572000" cy="2880730"/>
            </a:xfrm>
            <a:prstGeom prst="rect">
              <a:avLst/>
            </a:prstGeom>
          </p:spPr>
        </p:pic>
        <p:pic>
          <p:nvPicPr>
            <p:cNvPr id="16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42E8106F-74A0-3305-CDD7-DA48353E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52750" y="3679695"/>
              <a:ext cx="4572000" cy="287681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50A8A2-D419-E3E8-6736-5877C64CD18B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44D15B-BEF2-061D-DD5D-21875CF6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61C739-8E3A-F25B-5A23-3BD4DF3CF5AA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37FFC35-B379-DC63-1885-5403CD90DA9C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816BE4B-651B-09C0-EBFB-5E0676DDCF1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656"/>
          <a:stretch/>
        </p:blipFill>
        <p:spPr>
          <a:xfrm>
            <a:off x="1068710" y="1584622"/>
            <a:ext cx="4781689" cy="5072207"/>
          </a:xfrm>
          <a:prstGeom prst="rect">
            <a:avLst/>
          </a:prstGeom>
        </p:spPr>
      </p:pic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B22FD2A2-6B0E-F740-6664-65BE78DAB236}"/>
              </a:ext>
            </a:extLst>
          </p:cNvPr>
          <p:cNvSpPr/>
          <p:nvPr/>
        </p:nvSpPr>
        <p:spPr>
          <a:xfrm>
            <a:off x="1919474" y="2213295"/>
            <a:ext cx="3561790" cy="2497250"/>
          </a:xfrm>
          <a:prstGeom prst="wedgeRoundRectCallout">
            <a:avLst>
              <a:gd name="adj1" fmla="val 54095"/>
              <a:gd name="adj2" fmla="val -26135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엔티티 클래스</a:t>
            </a:r>
          </a:p>
          <a:p>
            <a:pPr>
              <a:lnSpc>
                <a:spcPct val="130000"/>
              </a:lnSpc>
            </a:pPr>
            <a:endParaRPr lang="ko-KR" altLang="en-US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오브젝트의 </a:t>
            </a:r>
            <a:r>
              <a:rPr lang="en-US" altLang="ko-KR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x,y,</a:t>
            </a:r>
            <a:r>
              <a:rPr lang="ko-KR" altLang="en-US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너비</a:t>
            </a:r>
            <a:r>
              <a:rPr lang="en-US" altLang="ko-KR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높이</a:t>
            </a:r>
            <a:r>
              <a:rPr lang="en-US" altLang="ko-KR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타입을 파라미터로 받습니다</a:t>
            </a:r>
            <a:r>
              <a:rPr lang="en-US" altLang="ko-KR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엔티티라는 객체를 게임 내에 생성해 엔티티 간이나 맵 블럭과의 충돌 판정</a:t>
            </a:r>
            <a:r>
              <a:rPr lang="en-US" altLang="ko-KR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상황에 따른 애니메이션 동작 그리고 게임에서 나타나게 해주는 클래스입니다</a:t>
            </a:r>
            <a:r>
              <a:rPr lang="en-US" altLang="ko-KR" sz="1200" b="1" dirty="0">
                <a:solidFill>
                  <a:schemeClr val="accent4"/>
                </a:solidFill>
                <a:latin typeface="맑은 고딕"/>
                <a:ea typeface="맑은 고딕"/>
              </a:rPr>
              <a:t>.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5F73B1-5DA5-64FB-2BC8-8AB0DB223384}"/>
              </a:ext>
            </a:extLst>
          </p:cNvPr>
          <p:cNvSpPr txBox="1"/>
          <p:nvPr/>
        </p:nvSpPr>
        <p:spPr>
          <a:xfrm>
            <a:off x="986012" y="1130322"/>
            <a:ext cx="26035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&lt;</a:t>
            </a:r>
            <a:r>
              <a:rPr lang="ko-KR" altLang="en-US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물리엔진 소스 코드</a:t>
            </a:r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endParaRPr lang="ko-KR" altLang="en-US" sz="16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913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A41DFE-BAA6-C350-8633-B4766D744601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FA7106B-D170-1790-957B-221186868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E1BDAE-13EB-531D-A0D1-E4E65A07373E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DE28615-9211-8E14-E33D-0D1A5437913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34E7B6-8164-1118-AA5F-0B02650B3D63}"/>
              </a:ext>
            </a:extLst>
          </p:cNvPr>
          <p:cNvSpPr txBox="1"/>
          <p:nvPr/>
        </p:nvSpPr>
        <p:spPr>
          <a:xfrm>
            <a:off x="1727386" y="1138491"/>
            <a:ext cx="26035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&lt;</a:t>
            </a:r>
            <a:r>
              <a:rPr lang="ko-KR" altLang="en-US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물리엔진 소스 코드</a:t>
            </a:r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endParaRPr lang="ko-KR" altLang="en-US" sz="16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91F2B5B-ED02-F592-A76D-555AFC5F65D3}"/>
              </a:ext>
            </a:extLst>
          </p:cNvPr>
          <p:cNvGrpSpPr/>
          <p:nvPr/>
        </p:nvGrpSpPr>
        <p:grpSpPr>
          <a:xfrm>
            <a:off x="1870331" y="1694376"/>
            <a:ext cx="8451337" cy="4033302"/>
            <a:chOff x="3074871" y="1791273"/>
            <a:chExt cx="7350822" cy="3508094"/>
          </a:xfrm>
        </p:grpSpPr>
        <p:pic>
          <p:nvPicPr>
            <p:cNvPr id="18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BA9D99-8A5A-7CF6-C852-AFF931F89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6551" y="1791273"/>
              <a:ext cx="5259142" cy="3506465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A4D838-6A1A-178B-260D-00B0397961E7}"/>
                </a:ext>
              </a:extLst>
            </p:cNvPr>
            <p:cNvGrpSpPr/>
            <p:nvPr/>
          </p:nvGrpSpPr>
          <p:grpSpPr>
            <a:xfrm>
              <a:off x="3074871" y="1791273"/>
              <a:ext cx="2096560" cy="3508094"/>
              <a:chOff x="1293811" y="1708941"/>
              <a:chExt cx="2096560" cy="312221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389F1C5-0EF6-9A0D-0B37-41CBBF5A6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7656"/>
              <a:stretch/>
            </p:blipFill>
            <p:spPr>
              <a:xfrm>
                <a:off x="1293811" y="1708941"/>
                <a:ext cx="2096560" cy="3122211"/>
              </a:xfrm>
              <a:prstGeom prst="rect">
                <a:avLst/>
              </a:prstGeom>
            </p:spPr>
          </p:pic>
          <p:sp>
            <p:nvSpPr>
              <p:cNvPr id="28" name="말풍선: 모서리가 둥근 사각형 27">
                <a:extLst>
                  <a:ext uri="{FF2B5EF4-FFF2-40B4-BE49-F238E27FC236}">
                    <a16:creationId xmlns:a16="http://schemas.microsoft.com/office/drawing/2014/main" id="{34D552D1-CA5F-5516-B9A8-6261CA32EEDC}"/>
                  </a:ext>
                </a:extLst>
              </p:cNvPr>
              <p:cNvSpPr/>
              <p:nvPr/>
            </p:nvSpPr>
            <p:spPr>
              <a:xfrm>
                <a:off x="1389123" y="2278666"/>
                <a:ext cx="1822369" cy="1163024"/>
              </a:xfrm>
              <a:prstGeom prst="wedgeRoundRectCallout">
                <a:avLst>
                  <a:gd name="adj1" fmla="val 56868"/>
                  <a:gd name="adj2" fmla="val -27869"/>
                  <a:gd name="adj3" fmla="val 16667"/>
                </a:avLst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Set_action 함수는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현재 게임 내에 있는 entity의 상태를 바꿔주는 함수입니다.</a:t>
                </a:r>
              </a:p>
            </p:txBody>
          </p:sp>
        </p:grpSp>
      </p:grp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027F2674-C510-5D2B-F084-2BFC1A78D401}"/>
              </a:ext>
            </a:extLst>
          </p:cNvPr>
          <p:cNvSpPr/>
          <p:nvPr/>
        </p:nvSpPr>
        <p:spPr>
          <a:xfrm rot="10800000">
            <a:off x="4371060" y="2432359"/>
            <a:ext cx="108019" cy="1422548"/>
          </a:xfrm>
          <a:prstGeom prst="righ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752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A41DFE-BAA6-C350-8633-B4766D744601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FA7106B-D170-1790-957B-221186868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E1BDAE-13EB-531D-A0D1-E4E65A07373E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DE28615-9211-8E14-E33D-0D1A5437913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177804-A208-8F34-FAD7-2ACB8ED711AF}"/>
              </a:ext>
            </a:extLst>
          </p:cNvPr>
          <p:cNvGrpSpPr/>
          <p:nvPr/>
        </p:nvGrpSpPr>
        <p:grpSpPr>
          <a:xfrm>
            <a:off x="1804177" y="1942576"/>
            <a:ext cx="8583645" cy="3718373"/>
            <a:chOff x="2891256" y="2082751"/>
            <a:chExt cx="7350822" cy="3216617"/>
          </a:xfrm>
        </p:grpSpPr>
        <p:pic>
          <p:nvPicPr>
            <p:cNvPr id="20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C8DF07D4-5685-B384-B1F2-33D36F268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82936" y="2082751"/>
              <a:ext cx="5259142" cy="321372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E6B31B3-1603-7244-DE1E-22F9F8FC1A9C}"/>
                </a:ext>
              </a:extLst>
            </p:cNvPr>
            <p:cNvGrpSpPr/>
            <p:nvPr/>
          </p:nvGrpSpPr>
          <p:grpSpPr>
            <a:xfrm>
              <a:off x="2891256" y="2087727"/>
              <a:ext cx="2096560" cy="3211641"/>
              <a:chOff x="2891256" y="2087727"/>
              <a:chExt cx="2096560" cy="3211641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DD3EA43-64A0-237A-AE9C-C75B497A1F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7656"/>
              <a:stretch/>
            </p:blipFill>
            <p:spPr>
              <a:xfrm>
                <a:off x="2891256" y="2087727"/>
                <a:ext cx="2096560" cy="3211641"/>
              </a:xfrm>
              <a:prstGeom prst="rect">
                <a:avLst/>
              </a:prstGeom>
            </p:spPr>
          </p:pic>
          <p:sp>
            <p:nvSpPr>
              <p:cNvPr id="30" name="말풍선: 모서리가 둥근 사각형 29">
                <a:extLst>
                  <a:ext uri="{FF2B5EF4-FFF2-40B4-BE49-F238E27FC236}">
                    <a16:creationId xmlns:a16="http://schemas.microsoft.com/office/drawing/2014/main" id="{1D4D21BF-B0D4-3DAE-BE43-83C5895E01BC}"/>
                  </a:ext>
                </a:extLst>
              </p:cNvPr>
              <p:cNvSpPr/>
              <p:nvPr/>
            </p:nvSpPr>
            <p:spPr>
              <a:xfrm>
                <a:off x="2961005" y="3117613"/>
                <a:ext cx="1822717" cy="2105550"/>
              </a:xfrm>
              <a:prstGeom prst="wedgeRoundRectCallout">
                <a:avLst>
                  <a:gd name="adj1" fmla="val 56868"/>
                  <a:gd name="adj2" fmla="val -27869"/>
                  <a:gd name="adj3" fmla="val 16667"/>
                </a:avLst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Change_frame 함수는 넘어가는 프레임 수를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파라미터로 받습니다.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b="1" dirty="0">
                  <a:solidFill>
                    <a:schemeClr val="accent4"/>
                  </a:solidFill>
                  <a:ea typeface="맑은 고딕"/>
                  <a:cs typeface="Times New Roman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이 때 loop 여부에 따라 계속 반복할지 아니면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accent4"/>
                    </a:solidFill>
                    <a:ea typeface="맑은 고딕"/>
                    <a:cs typeface="Times New Roman"/>
                  </a:rPr>
                  <a:t>한 번만 반복할지를 판별해줍니다.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EB7E55-4A82-961A-BE9A-9594576701B5}"/>
              </a:ext>
            </a:extLst>
          </p:cNvPr>
          <p:cNvSpPr txBox="1"/>
          <p:nvPr/>
        </p:nvSpPr>
        <p:spPr>
          <a:xfrm>
            <a:off x="1727386" y="1138491"/>
            <a:ext cx="26035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&lt;</a:t>
            </a:r>
            <a:r>
              <a:rPr lang="ko-KR" altLang="en-US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물리엔진 소스 코드</a:t>
            </a:r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endParaRPr lang="ko-KR" altLang="en-US" sz="16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8" name="오른쪽 대괄호 17">
            <a:extLst>
              <a:ext uri="{FF2B5EF4-FFF2-40B4-BE49-F238E27FC236}">
                <a16:creationId xmlns:a16="http://schemas.microsoft.com/office/drawing/2014/main" id="{AF07BE93-B4D7-3475-A946-C72C11A76234}"/>
              </a:ext>
            </a:extLst>
          </p:cNvPr>
          <p:cNvSpPr/>
          <p:nvPr/>
        </p:nvSpPr>
        <p:spPr>
          <a:xfrm rot="10800000">
            <a:off x="4306083" y="3554686"/>
            <a:ext cx="108019" cy="1924641"/>
          </a:xfrm>
          <a:prstGeom prst="rightBracket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338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A41DFE-BAA6-C350-8633-B4766D744601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FA7106B-D170-1790-957B-221186868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E1BDAE-13EB-531D-A0D1-E4E65A07373E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DE28615-9211-8E14-E33D-0D1A5437913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34E7B6-8164-1118-AA5F-0B02650B3D63}"/>
              </a:ext>
            </a:extLst>
          </p:cNvPr>
          <p:cNvSpPr txBox="1"/>
          <p:nvPr/>
        </p:nvSpPr>
        <p:spPr>
          <a:xfrm>
            <a:off x="986012" y="1130322"/>
            <a:ext cx="26035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&lt;</a:t>
            </a:r>
            <a:r>
              <a:rPr lang="ko-KR" altLang="en-US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물리엔진 소스 코드</a:t>
            </a:r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endParaRPr lang="ko-KR" altLang="en-US" sz="16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E8C552-4F6C-8101-CDE3-5E90ED79F0D9}"/>
              </a:ext>
            </a:extLst>
          </p:cNvPr>
          <p:cNvGrpSpPr/>
          <p:nvPr/>
        </p:nvGrpSpPr>
        <p:grpSpPr>
          <a:xfrm>
            <a:off x="1244847" y="1774074"/>
            <a:ext cx="9480922" cy="3491894"/>
            <a:chOff x="491314" y="1651689"/>
            <a:chExt cx="9480922" cy="312321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DC5D4E9-8EBD-656B-C85A-8A10ED4FAA02}"/>
                </a:ext>
              </a:extLst>
            </p:cNvPr>
            <p:cNvGrpSpPr/>
            <p:nvPr/>
          </p:nvGrpSpPr>
          <p:grpSpPr>
            <a:xfrm>
              <a:off x="491314" y="1651689"/>
              <a:ext cx="9480922" cy="3123211"/>
              <a:chOff x="485922" y="1547167"/>
              <a:chExt cx="9480922" cy="312321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1168028-7BE6-43F2-F5D9-68033BBF80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656"/>
              <a:stretch/>
            </p:blipFill>
            <p:spPr>
              <a:xfrm>
                <a:off x="6300381" y="1547167"/>
                <a:ext cx="3666463" cy="3119834"/>
              </a:xfrm>
              <a:prstGeom prst="rect">
                <a:avLst/>
              </a:prstGeom>
            </p:spPr>
          </p:pic>
          <p:pic>
            <p:nvPicPr>
              <p:cNvPr id="25" name="그림 2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C6A51CCD-3536-CA45-ACDA-1AE48040E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5922" y="1547222"/>
                <a:ext cx="5842397" cy="3123156"/>
              </a:xfrm>
              <a:prstGeom prst="rect">
                <a:avLst/>
              </a:prstGeom>
            </p:spPr>
          </p:pic>
        </p:grpSp>
        <p:pic>
          <p:nvPicPr>
            <p:cNvPr id="7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734846D8-52C2-D841-BDFD-59515F052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89867" y="1672738"/>
              <a:ext cx="2743200" cy="650789"/>
            </a:xfrm>
            <a:prstGeom prst="rect">
              <a:avLst/>
            </a:prstGeom>
          </p:spPr>
        </p:pic>
      </p:grp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6F52B036-256C-4959-FCDD-FFE7F51F342F}"/>
              </a:ext>
            </a:extLst>
          </p:cNvPr>
          <p:cNvSpPr/>
          <p:nvPr/>
        </p:nvSpPr>
        <p:spPr>
          <a:xfrm>
            <a:off x="7370057" y="2311801"/>
            <a:ext cx="2815096" cy="1345799"/>
          </a:xfrm>
          <a:prstGeom prst="wedgeRoundRectCallout">
            <a:avLst>
              <a:gd name="adj1" fmla="val -53571"/>
              <a:gd name="adj2" fmla="val -23855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30000"/>
              </a:lnSpc>
            </a:pP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Display 함수는 게임 내에 생성된 entity 객체를 게임에서 blit 해주는 함수입니다. </a:t>
            </a:r>
          </a:p>
        </p:txBody>
      </p:sp>
    </p:spTree>
    <p:extLst>
      <p:ext uri="{BB962C8B-B14F-4D97-AF65-F5344CB8AC3E}">
        <p14:creationId xmlns:p14="http://schemas.microsoft.com/office/powerpoint/2010/main" val="2888847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830069-6936-37D9-AC7B-7727E7199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6"/>
          <a:stretch/>
        </p:blipFill>
        <p:spPr>
          <a:xfrm>
            <a:off x="8147900" y="1987623"/>
            <a:ext cx="3566221" cy="37955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FE4A225-0858-EEA1-958A-A552361B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6"/>
          <a:stretch/>
        </p:blipFill>
        <p:spPr>
          <a:xfrm>
            <a:off x="569631" y="4592614"/>
            <a:ext cx="3856505" cy="119535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8F295D-8E1C-7C1C-106A-CED73091C39B}"/>
              </a:ext>
            </a:extLst>
          </p:cNvPr>
          <p:cNvGrpSpPr/>
          <p:nvPr/>
        </p:nvGrpSpPr>
        <p:grpSpPr>
          <a:xfrm>
            <a:off x="569631" y="1668198"/>
            <a:ext cx="8200065" cy="4119773"/>
            <a:chOff x="309309" y="1611751"/>
            <a:chExt cx="8019330" cy="2820988"/>
          </a:xfrm>
        </p:grpSpPr>
        <p:pic>
          <p:nvPicPr>
            <p:cNvPr id="3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2A348DF4-5E4D-0C25-F3CE-83F79F2F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9309" y="1613070"/>
              <a:ext cx="3937976" cy="2156270"/>
            </a:xfrm>
            <a:prstGeom prst="rect">
              <a:avLst/>
            </a:prstGeom>
          </p:spPr>
        </p:pic>
        <p:pic>
          <p:nvPicPr>
            <p:cNvPr id="4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D46C14C-42ED-C7C4-A053-0D07432E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51674" y="1611751"/>
              <a:ext cx="4376965" cy="282098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81EADB-64BA-944B-A73A-F6AF71073627}"/>
              </a:ext>
            </a:extLst>
          </p:cNvPr>
          <p:cNvSpPr txBox="1"/>
          <p:nvPr/>
        </p:nvSpPr>
        <p:spPr>
          <a:xfrm>
            <a:off x="569631" y="1227216"/>
            <a:ext cx="50546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&lt;</a:t>
            </a:r>
            <a:r>
              <a:rPr lang="ko-KR" altLang="en-US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이미지를 가져와서 애니메이션화 하는 소스코드</a:t>
            </a:r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endParaRPr lang="ko-KR" altLang="en-US" sz="16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9082D4-EC32-BAD9-988D-15645730F7EB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483225D-8F83-B10C-77BF-AA790D58C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6EA2E2-4CA7-A4AA-0145-629AFEF06D51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B082DA-6FCF-AD00-163D-64DD084D7152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E6F255B-B31B-9C08-8E06-149D5B77B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6"/>
          <a:stretch/>
        </p:blipFill>
        <p:spPr>
          <a:xfrm>
            <a:off x="8147901" y="1670124"/>
            <a:ext cx="3566221" cy="3795513"/>
          </a:xfrm>
          <a:prstGeom prst="rect">
            <a:avLst/>
          </a:prstGeom>
        </p:spPr>
      </p:pic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EAA1B13C-83EF-D62B-153A-58134D6FDBB6}"/>
              </a:ext>
            </a:extLst>
          </p:cNvPr>
          <p:cNvSpPr/>
          <p:nvPr/>
        </p:nvSpPr>
        <p:spPr>
          <a:xfrm>
            <a:off x="7333673" y="1757487"/>
            <a:ext cx="4228399" cy="2033464"/>
          </a:xfrm>
          <a:prstGeom prst="wedgeRoundRectCallout">
            <a:avLst>
              <a:gd name="adj1" fmla="val -54013"/>
              <a:gd name="adj2" fmla="val -21083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이미지를 가져와서 애니메이션화해주는 함수</a:t>
            </a:r>
          </a:p>
          <a:p>
            <a:pPr>
              <a:lnSpc>
                <a:spcPct val="130000"/>
              </a:lnSpc>
            </a:pPr>
            <a:endParaRPr lang="ko-KR" altLang="en-US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 err="1">
                <a:solidFill>
                  <a:schemeClr val="accent4"/>
                </a:solidFill>
                <a:latin typeface="+mj-ea"/>
                <a:ea typeface="+mj-ea"/>
              </a:rPr>
              <a:t>load_animations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에서 이미지가 있는 경로를 파라미터로 받아 해당 경로의 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entity_animations.txt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라는 파일을 </a:t>
            </a:r>
            <a:endParaRPr lang="en-US" altLang="ko-KR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읽어 그 파일에 있는 경로와 프레임 수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,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loop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여부를 받아 </a:t>
            </a:r>
            <a:r>
              <a:rPr lang="en-US" altLang="ko-KR" sz="1200" b="1" dirty="0" err="1">
                <a:solidFill>
                  <a:schemeClr val="accent4"/>
                </a:solidFill>
                <a:latin typeface="+mj-ea"/>
                <a:ea typeface="+mj-ea"/>
              </a:rPr>
              <a:t>animation_higher_database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 배열에 프레임 수만큼 </a:t>
            </a:r>
            <a:endParaRPr lang="en-US" altLang="ko-KR" sz="1200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해당 이미지를 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append</a:t>
            </a:r>
            <a:r>
              <a:rPr lang="ko-KR" altLang="en-US" sz="1200" b="1" dirty="0">
                <a:solidFill>
                  <a:schemeClr val="accent4"/>
                </a:solidFill>
                <a:latin typeface="+mj-ea"/>
                <a:ea typeface="+mj-ea"/>
              </a:rPr>
              <a:t>해줍니다</a:t>
            </a:r>
            <a:r>
              <a:rPr lang="en-US" altLang="ko-KR" sz="1200" b="1" dirty="0">
                <a:solidFill>
                  <a:schemeClr val="accent4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5E0F2218-0944-E04E-FA2C-23D3CFFD80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7941" y="3936692"/>
            <a:ext cx="2105493" cy="258004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16389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64C57BC0-463A-9AD1-6746-F2FEB7F75E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56"/>
          <a:stretch/>
        </p:blipFill>
        <p:spPr>
          <a:xfrm>
            <a:off x="474381" y="1693712"/>
            <a:ext cx="5223226" cy="48483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CDCB6E-C9A0-3E92-09EB-B3B0B30ED387}"/>
              </a:ext>
            </a:extLst>
          </p:cNvPr>
          <p:cNvSpPr/>
          <p:nvPr/>
        </p:nvSpPr>
        <p:spPr>
          <a:xfrm>
            <a:off x="610534" y="2984101"/>
            <a:ext cx="4356673" cy="521880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4" name="그림 15">
            <a:extLst>
              <a:ext uri="{FF2B5EF4-FFF2-40B4-BE49-F238E27FC236}">
                <a16:creationId xmlns:a16="http://schemas.microsoft.com/office/drawing/2014/main" id="{180BB21B-A55D-20A2-CC68-4ACA17EDAC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750" y="3077959"/>
            <a:ext cx="4241800" cy="352833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A764A0-5D92-46AE-D4B4-E52CE32516E3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598310" y="2513375"/>
            <a:ext cx="812837" cy="47361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7CAC529-FC71-E2E7-9D75-35EEAA6CE329}"/>
              </a:ext>
            </a:extLst>
          </p:cNvPr>
          <p:cNvSpPr txBox="1"/>
          <p:nvPr/>
        </p:nvSpPr>
        <p:spPr>
          <a:xfrm>
            <a:off x="3411147" y="2344098"/>
            <a:ext cx="15240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Big_font.png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FEA25EB-7509-B7C6-5637-4EB07F0F1A4A}"/>
              </a:ext>
            </a:extLst>
          </p:cNvPr>
          <p:cNvGrpSpPr/>
          <p:nvPr/>
        </p:nvGrpSpPr>
        <p:grpSpPr>
          <a:xfrm>
            <a:off x="5697300" y="598023"/>
            <a:ext cx="6242357" cy="5939109"/>
            <a:chOff x="5200343" y="150284"/>
            <a:chExt cx="6242357" cy="593910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E58B3B2-C609-CA75-625B-6B82222CA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56"/>
            <a:stretch/>
          </p:blipFill>
          <p:spPr>
            <a:xfrm>
              <a:off x="8013941" y="157045"/>
              <a:ext cx="3422409" cy="1336199"/>
            </a:xfrm>
            <a:prstGeom prst="rect">
              <a:avLst/>
            </a:prstGeom>
          </p:spPr>
        </p:pic>
        <p:pic>
          <p:nvPicPr>
            <p:cNvPr id="3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642A32-BFA6-A63E-CE9C-1906D2418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00650" y="1245973"/>
              <a:ext cx="6235700" cy="3056536"/>
            </a:xfrm>
            <a:prstGeom prst="rect">
              <a:avLst/>
            </a:prstGeom>
          </p:spPr>
        </p:pic>
        <p:pic>
          <p:nvPicPr>
            <p:cNvPr id="4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51D33E26-50FA-062E-A7C4-C8E8E0E74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0650" y="4291043"/>
              <a:ext cx="6242050" cy="1798350"/>
            </a:xfrm>
            <a:prstGeom prst="rect">
              <a:avLst/>
            </a:prstGeom>
          </p:spPr>
        </p:pic>
        <p:pic>
          <p:nvPicPr>
            <p:cNvPr id="7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A0BADD7-A997-88BA-8D90-6EDEA003E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00343" y="150284"/>
              <a:ext cx="3806371" cy="113941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AD8A51-83E0-16F1-DCD7-CB428AD907D6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4144CB5-DA38-F143-7DEB-2B185DC7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05311A-BDE1-F3AC-5C6C-EB0C89271D2B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05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132740-27D7-B7C6-BFE7-22AB43F04141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순서도 및 코드 설명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41DF50A2-0986-8B62-784B-4D9643CE966A}"/>
              </a:ext>
            </a:extLst>
          </p:cNvPr>
          <p:cNvSpPr/>
          <p:nvPr/>
        </p:nvSpPr>
        <p:spPr>
          <a:xfrm>
            <a:off x="1151349" y="3889987"/>
            <a:ext cx="4293914" cy="2042889"/>
          </a:xfrm>
          <a:prstGeom prst="wedgeRoundRectCallout">
            <a:avLst>
              <a:gd name="adj1" fmla="val 54095"/>
              <a:gd name="adj2" fmla="val -26135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Font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클래스</a:t>
            </a:r>
          </a:p>
          <a:p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clip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함수는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문자열에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해당하는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폰트를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Big_font.png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에서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잘라서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가져오는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함수입니다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.</a:t>
            </a:r>
          </a:p>
          <a:p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왼쪽에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보이는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Big_font.png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가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있는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경로를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파라미터로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받아서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해당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문자와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이미지에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있는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폰트와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매칭해서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 </a:t>
            </a:r>
          </a:p>
          <a:p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render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해주는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chemeClr val="accent4"/>
                </a:solidFill>
                <a:ea typeface="맑은 고딕"/>
              </a:rPr>
              <a:t>클래스입니다</a:t>
            </a:r>
            <a:r>
              <a:rPr lang="en-US" altLang="ko-KR" sz="1200" b="1" dirty="0">
                <a:solidFill>
                  <a:schemeClr val="accent4"/>
                </a:solidFill>
                <a:ea typeface="맑은 고딕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374EC5-2237-783F-DF24-278AECDC3B50}"/>
              </a:ext>
            </a:extLst>
          </p:cNvPr>
          <p:cNvSpPr txBox="1"/>
          <p:nvPr/>
        </p:nvSpPr>
        <p:spPr>
          <a:xfrm>
            <a:off x="569631" y="1227216"/>
            <a:ext cx="50546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&lt;</a:t>
            </a:r>
            <a:r>
              <a:rPr lang="ko-KR" altLang="en-US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폰트 소스코드</a:t>
            </a:r>
            <a:r>
              <a:rPr lang="en-US" altLang="ko-KR" sz="1600" dirty="0"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endParaRPr lang="ko-KR" altLang="en-US" sz="16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44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E4727F-8575-6826-EE4D-0C2822CF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1" y="237180"/>
            <a:ext cx="800220" cy="400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C6614-E419-9C40-33B3-8B94CA93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9" y="1394120"/>
            <a:ext cx="800220" cy="4001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A7D7A8-6A0F-24C5-19E3-56F228E57875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A5EE25-0B6F-7A5B-8979-62A809A0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5658A1A-680D-1D08-A057-F529BE1D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2CE37-7C8B-A2E8-C7F4-CAD72B50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2F4E25A-A872-BB22-A162-85F926CD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2F1DAB-3643-57D3-F188-F58BE455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30AC55D-9741-E0CA-3EA6-359D06B0F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4E5B8E1-DCC8-6334-276B-624112EF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17554C-5E4F-45A2-22F6-DD579FB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CB6BE5-C320-32DB-DC0D-A186A70C7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57" y="92442"/>
            <a:ext cx="730584" cy="54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47C43-FCC5-20F1-1F6B-B9A68E3EC8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08" y="1209265"/>
            <a:ext cx="6679784" cy="4439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D6468-3A2E-1311-78C8-EA9B9AA04DF3}"/>
              </a:ext>
            </a:extLst>
          </p:cNvPr>
          <p:cNvSpPr txBox="1"/>
          <p:nvPr/>
        </p:nvSpPr>
        <p:spPr>
          <a:xfrm>
            <a:off x="3836198" y="2122950"/>
            <a:ext cx="4748459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Neo둥근모" panose="02010509060201040203" pitchFamily="1" charset="-127"/>
                <a:ea typeface="Neo둥근모"/>
              </a:rPr>
              <a:t>06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Neo둥근모" panose="02010509060201040203" pitchFamily="1" charset="-127"/>
                <a:ea typeface="Neo둥근모"/>
              </a:rPr>
              <a:t>게임 시연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F0D47B-070D-052C-544C-C0EB40C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61" y="891524"/>
            <a:ext cx="80022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97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E776C16-B54C-9BF5-0074-0F937837EDA7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>
                <a:latin typeface="Neo둥근모" panose="02010509060201040203" pitchFamily="1" charset="-127"/>
                <a:ea typeface="Neo둥근모"/>
              </a:rPr>
              <a:t>게임 시연</a:t>
            </a:r>
            <a:endParaRPr lang="ko-KR" altLang="en-US" sz="250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C35425-242E-0193-CD4E-70E7157070B8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9080D37-3A71-D604-33F5-5067E978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43B2AB-7EAD-3938-CD60-3BE34BB85D9B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06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pic>
        <p:nvPicPr>
          <p:cNvPr id="4" name="KakaoTalk_20221006_190846149">
            <a:hlinkClick r:id="" action="ppaction://media"/>
            <a:extLst>
              <a:ext uri="{FF2B5EF4-FFF2-40B4-BE49-F238E27FC236}">
                <a16:creationId xmlns:a16="http://schemas.microsoft.com/office/drawing/2014/main" id="{B240AC6F-8638-09E8-59DE-BD2A9047B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13199" y="1008668"/>
            <a:ext cx="8965603" cy="57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E776C16-B54C-9BF5-0074-0F937837EDA7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>
                <a:latin typeface="Neo둥근모" panose="02010509060201040203" pitchFamily="1" charset="-127"/>
                <a:ea typeface="Neo둥근모"/>
              </a:rPr>
              <a:t>게임 시연</a:t>
            </a:r>
            <a:endParaRPr lang="ko-KR" altLang="en-US" sz="250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C35425-242E-0193-CD4E-70E7157070B8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9080D37-3A71-D604-33F5-5067E978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43B2AB-7EAD-3938-CD60-3BE34BB85D9B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>
                  <a:latin typeface="Neo둥근모" panose="02010509060201040203" pitchFamily="1" charset="-127"/>
                  <a:ea typeface="Neo둥근모" panose="02010509060201040203" pitchFamily="1" charset="-127"/>
                </a:rPr>
                <a:t>06</a:t>
              </a:r>
              <a:endParaRPr lang="ko-KR" altLang="en-US" sz="2500" b="1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pic>
        <p:nvPicPr>
          <p:cNvPr id="4" name="KakaoTalk_20221006_134149063">
            <a:hlinkClick r:id="" action="ppaction://media"/>
            <a:extLst>
              <a:ext uri="{FF2B5EF4-FFF2-40B4-BE49-F238E27FC236}">
                <a16:creationId xmlns:a16="http://schemas.microsoft.com/office/drawing/2014/main" id="{2396ADA4-AFB9-A71D-E5B3-792BF8E7D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13199" y="1003783"/>
            <a:ext cx="8965602" cy="57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E4727F-8575-6826-EE4D-0C2822CF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1" y="237180"/>
            <a:ext cx="800220" cy="400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C6614-E419-9C40-33B3-8B94CA934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709" y="1394120"/>
            <a:ext cx="800220" cy="4001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A7D7A8-6A0F-24C5-19E3-56F228E57875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3A5EE25-0B6F-7A5B-8979-62A809A0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5658A1A-680D-1D08-A057-F529BE1D5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B2CE37-7C8B-A2E8-C7F4-CAD72B50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2F4E25A-A872-BB22-A162-85F926CD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2F1DAB-3643-57D3-F188-F58BE455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30AC55D-9741-E0CA-3EA6-359D06B0F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4E5B8E1-DCC8-6334-276B-624112EF7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17554C-5E4F-45A2-22F6-DD579FBD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CCB6BE5-C320-32DB-DC0D-A186A70C7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57" y="92442"/>
            <a:ext cx="730584" cy="547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47C43-FCC5-20F1-1F6B-B9A68E3EC8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08" y="1209265"/>
            <a:ext cx="6679784" cy="4439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D6468-3A2E-1311-78C8-EA9B9AA04DF3}"/>
              </a:ext>
            </a:extLst>
          </p:cNvPr>
          <p:cNvSpPr txBox="1"/>
          <p:nvPr/>
        </p:nvSpPr>
        <p:spPr>
          <a:xfrm>
            <a:off x="3836198" y="2122950"/>
            <a:ext cx="4748459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Neo둥근모" panose="02010509060201040203" pitchFamily="1" charset="-127"/>
                <a:ea typeface="Neo둥근모"/>
              </a:rPr>
              <a:t>07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Neo둥근모" panose="02010509060201040203" pitchFamily="1" charset="-127"/>
                <a:ea typeface="Neo둥근모"/>
              </a:rPr>
              <a:t>참고 출처 및 링크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F0D47B-070D-052C-544C-C0EB40CCA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61" y="891524"/>
            <a:ext cx="80022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3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17B682F-EBEC-DDB2-1F55-21F1A3D202D2}"/>
              </a:ext>
            </a:extLst>
          </p:cNvPr>
          <p:cNvSpPr/>
          <p:nvPr/>
        </p:nvSpPr>
        <p:spPr>
          <a:xfrm>
            <a:off x="878172" y="1335351"/>
            <a:ext cx="10435656" cy="4453171"/>
          </a:xfrm>
          <a:prstGeom prst="roundRect">
            <a:avLst>
              <a:gd name="adj" fmla="val 1950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02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게임 소개 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420FAE-62CA-F19C-3A18-8EF10A897A25}"/>
              </a:ext>
            </a:extLst>
          </p:cNvPr>
          <p:cNvGrpSpPr/>
          <p:nvPr/>
        </p:nvGrpSpPr>
        <p:grpSpPr>
          <a:xfrm>
            <a:off x="1414591" y="2203965"/>
            <a:ext cx="9694963" cy="2718767"/>
            <a:chOff x="773012" y="1891812"/>
            <a:chExt cx="9694963" cy="27187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157330-1649-EA3B-6F0A-4C720B9BAEDB}"/>
                </a:ext>
              </a:extLst>
            </p:cNvPr>
            <p:cNvSpPr txBox="1"/>
            <p:nvPr/>
          </p:nvSpPr>
          <p:spPr>
            <a:xfrm>
              <a:off x="773013" y="3051140"/>
              <a:ext cx="571479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000" dirty="0">
                  <a:latin typeface="Neo둥근모"/>
                  <a:ea typeface="Neo둥근모"/>
                </a:rPr>
                <a:t>게임 장르 : 2d 플랫포머 기반 서바이벌 게임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942C01-60E0-6F70-C797-215607A7A62B}"/>
                </a:ext>
              </a:extLst>
            </p:cNvPr>
            <p:cNvSpPr txBox="1"/>
            <p:nvPr/>
          </p:nvSpPr>
          <p:spPr>
            <a:xfrm>
              <a:off x="773012" y="1891812"/>
              <a:ext cx="723062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0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게임 이름 : I'm Hunter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ED9332-E20D-4FFF-799C-DD71D5184379}"/>
                </a:ext>
              </a:extLst>
            </p:cNvPr>
            <p:cNvSpPr txBox="1"/>
            <p:nvPr/>
          </p:nvSpPr>
          <p:spPr>
            <a:xfrm>
              <a:off x="773013" y="4210469"/>
              <a:ext cx="969496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000" dirty="0">
                  <a:latin typeface="Neo둥근모" panose="02010509060201040203" pitchFamily="1" charset="-127"/>
                  <a:ea typeface="Neo둥근모"/>
                </a:rPr>
                <a:t>게임 승리 조건 : 끝까지 살아남아서 모든 배의 재료들을 구해 무인도에서 탈출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014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07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/>
                <a:ea typeface="Neo둥근모"/>
              </a:rPr>
              <a:t>참고 출처 및 링크</a:t>
            </a:r>
            <a:endParaRPr lang="ko-KR" altLang="en-US" sz="2500" dirty="0">
              <a:latin typeface="Neo둥근모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8664E7-CB4E-AF61-349B-70BAB001A332}"/>
              </a:ext>
            </a:extLst>
          </p:cNvPr>
          <p:cNvSpPr txBox="1"/>
          <p:nvPr/>
        </p:nvSpPr>
        <p:spPr>
          <a:xfrm>
            <a:off x="1107553" y="1024842"/>
            <a:ext cx="9938794" cy="43788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endParaRPr lang="en-US" altLang="ko-KR" dirty="0">
              <a:latin typeface="나눔고딕 ExtraBold"/>
              <a:ea typeface="나눔고딕 ExtraBold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고딕 ExtraBold"/>
                <a:ea typeface="나눔고딕 ExtraBold"/>
              </a:rPr>
              <a:t>arrow.wav </a:t>
            </a:r>
            <a:endParaRPr lang="en-US" dirty="0">
              <a:latin typeface="나눔고딕 ExtraBold"/>
              <a:ea typeface="나눔고딕 ExtraBold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고딕 ExtraBold"/>
                <a:ea typeface="나눔고딕 ExtraBold"/>
                <a:hlinkClick r:id="rId10"/>
              </a:rPr>
              <a:t>https://blog.naver.com/sounddownload/221289905470</a:t>
            </a:r>
            <a:r>
              <a:rPr lang="en-US" altLang="ko-KR" dirty="0">
                <a:latin typeface="나눔고딕 ExtraBold"/>
                <a:ea typeface="나눔고딕 ExtraBold"/>
              </a:rPr>
              <a:t> 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고딕 ExtraBold"/>
                <a:ea typeface="나눔고딕 ExtraBold"/>
              </a:rPr>
              <a:t>中</a:t>
            </a:r>
            <a:r>
              <a:rPr lang="en-US" altLang="ko-KR" dirty="0">
                <a:latin typeface="나눔고딕 ExtraBold"/>
                <a:ea typeface="나눔고딕 ExtraBold"/>
              </a:rPr>
              <a:t> </a:t>
            </a:r>
            <a:r>
              <a:rPr lang="ko-KR" altLang="en-US" dirty="0">
                <a:latin typeface="나눔고딕 ExtraBold"/>
                <a:ea typeface="나눔고딕 ExtraBold"/>
              </a:rPr>
              <a:t>활</a:t>
            </a:r>
            <a:r>
              <a:rPr lang="en-US" altLang="ko-KR" dirty="0">
                <a:latin typeface="나눔고딕 ExtraBold"/>
                <a:ea typeface="나눔고딕 ExtraBold"/>
              </a:rPr>
              <a:t> 20 </a:t>
            </a:r>
            <a:r>
              <a:rPr lang="ko-KR" altLang="en-US" dirty="0">
                <a:latin typeface="나눔고딕 ExtraBold"/>
                <a:ea typeface="나눔고딕 ExtraBold"/>
              </a:rPr>
              <a:t>파운드</a:t>
            </a:r>
            <a:r>
              <a:rPr lang="en-US" altLang="ko-KR" dirty="0">
                <a:latin typeface="나눔고딕 ExtraBold"/>
                <a:ea typeface="나눔고딕 ExtraBold"/>
              </a:rPr>
              <a:t> </a:t>
            </a:r>
            <a:r>
              <a:rPr lang="ko-KR" altLang="en-US" dirty="0">
                <a:latin typeface="나눔고딕 ExtraBold"/>
                <a:ea typeface="나눔고딕 ExtraBold"/>
              </a:rPr>
              <a:t>휙</a:t>
            </a:r>
            <a:r>
              <a:rPr lang="en-US" altLang="ko-KR" dirty="0">
                <a:latin typeface="나눔고딕 ExtraBold"/>
                <a:ea typeface="나눔고딕 ExtraBold"/>
              </a:rPr>
              <a:t>.wav (CC0)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고딕 ExtraBold"/>
              <a:ea typeface="나눔고딕 ExtraBold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고딕 ExtraBold"/>
              <a:ea typeface="나눔고딕 ExtraBold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고딕 ExtraBold"/>
                <a:ea typeface="나눔고딕 ExtraBold"/>
              </a:rPr>
              <a:t>hit.wav</a:t>
            </a:r>
            <a:endParaRPr lang="en-US" dirty="0">
              <a:latin typeface="나눔고딕 ExtraBold"/>
              <a:ea typeface="나눔고딕 ExtraBold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고딕 ExtraBold"/>
                <a:ea typeface="나눔고딕 ExtraBold"/>
                <a:hlinkClick r:id="rId11"/>
              </a:rPr>
              <a:t>https://pgtd.tistory.com/224</a:t>
            </a:r>
            <a:r>
              <a:rPr lang="en-US" altLang="ko-KR" dirty="0">
                <a:latin typeface="나눔고딕 ExtraBold"/>
                <a:ea typeface="나눔고딕 ExtraBold"/>
              </a:rPr>
              <a:t> 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고딕 ExtraBold"/>
                <a:ea typeface="나눔고딕 ExtraBold"/>
              </a:rPr>
              <a:t>中 때리는</a:t>
            </a:r>
            <a:r>
              <a:rPr lang="en-US" altLang="ko-KR" dirty="0">
                <a:latin typeface="나눔고딕 ExtraBold"/>
                <a:ea typeface="나눔고딕 ExtraBold"/>
              </a:rPr>
              <a:t> </a:t>
            </a:r>
            <a:r>
              <a:rPr lang="ko-KR" altLang="en-US" dirty="0">
                <a:latin typeface="나눔고딕 ExtraBold"/>
                <a:ea typeface="나눔고딕 ExtraBold"/>
              </a:rPr>
              <a:t>전자</a:t>
            </a:r>
            <a:r>
              <a:rPr lang="en-US" altLang="ko-KR" dirty="0">
                <a:latin typeface="나눔고딕 ExtraBold"/>
                <a:ea typeface="나눔고딕 ExtraBold"/>
              </a:rPr>
              <a:t> </a:t>
            </a:r>
            <a:r>
              <a:rPr lang="ko-KR" altLang="en-US" dirty="0">
                <a:latin typeface="나눔고딕 ExtraBold"/>
                <a:ea typeface="나눔고딕 ExtraBold"/>
              </a:rPr>
              <a:t>효과음</a:t>
            </a:r>
            <a:r>
              <a:rPr lang="en-US" altLang="ko-KR" dirty="0">
                <a:latin typeface="나눔고딕 ExtraBold"/>
                <a:ea typeface="나눔고딕 ExtraBold"/>
              </a:rPr>
              <a:t> 2 (CC0)</a:t>
            </a:r>
          </a:p>
        </p:txBody>
      </p:sp>
    </p:spTree>
    <p:extLst>
      <p:ext uri="{BB962C8B-B14F-4D97-AF65-F5344CB8AC3E}">
        <p14:creationId xmlns:p14="http://schemas.microsoft.com/office/powerpoint/2010/main" val="1946239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07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/>
                <a:ea typeface="Neo둥근모"/>
              </a:rPr>
              <a:t>참고 출처 및 링크</a:t>
            </a:r>
            <a:endParaRPr lang="ko-KR" altLang="en-US" sz="2500" dirty="0">
              <a:latin typeface="Neo둥근모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8664E7-CB4E-AF61-349B-70BAB001A332}"/>
              </a:ext>
            </a:extLst>
          </p:cNvPr>
          <p:cNvSpPr txBox="1"/>
          <p:nvPr/>
        </p:nvSpPr>
        <p:spPr>
          <a:xfrm>
            <a:off x="1021326" y="1376436"/>
            <a:ext cx="9938794" cy="4014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wleid.wav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  <a:hlinkClick r:id="rId10"/>
              </a:rPr>
              <a:t>https://m.blog.naver.com/PostView.naver?isHttpsRedirect=true&amp;blogId=dbsgmlxo5420&amp;logNo=140207334140</a:t>
            </a:r>
          </a:p>
          <a:p>
            <a:pPr>
              <a:lnSpc>
                <a:spcPct val="130000"/>
              </a:lnSpc>
            </a:pP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130000"/>
              </a:lnSpc>
            </a:pP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noon.wav</a:t>
            </a:r>
          </a:p>
          <a:p>
            <a:pPr>
              <a:lnSpc>
                <a:spcPct val="130000"/>
              </a:lnSpc>
            </a:pP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  <a:hlinkClick r:id="rId11"/>
              </a:rPr>
              <a:t>https://www.youtube.com/watch?v=-24jQgoFzLk</a:t>
            </a: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 (CC0)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52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A141-FDA6-CA46-EC0B-4BCBEDF1E702}"/>
              </a:ext>
            </a:extLst>
          </p:cNvPr>
          <p:cNvSpPr/>
          <p:nvPr/>
        </p:nvSpPr>
        <p:spPr>
          <a:xfrm>
            <a:off x="0" y="0"/>
            <a:ext cx="12192000" cy="1008668"/>
          </a:xfrm>
          <a:prstGeom prst="rect">
            <a:avLst/>
          </a:prstGeom>
          <a:solidFill>
            <a:srgbClr val="E7E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DBC08A-EB29-AB15-EFDC-6C53B76E36AD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228006B-F318-5D8E-F1DE-EB2A27C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86A8B-05FE-201A-3DBB-23E13AF4E5D5}"/>
                </a:ext>
              </a:extLst>
            </p:cNvPr>
            <p:cNvSpPr txBox="1"/>
            <p:nvPr/>
          </p:nvSpPr>
          <p:spPr>
            <a:xfrm>
              <a:off x="371690" y="311897"/>
              <a:ext cx="509114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07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69C1C1-332D-BD26-4767-517647CC67D6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/>
                <a:ea typeface="Neo둥근모"/>
              </a:rPr>
              <a:t>참고 출처 및 링크</a:t>
            </a:r>
            <a:endParaRPr lang="ko-KR" altLang="en-US" sz="2500" dirty="0">
              <a:latin typeface="Neo둥근모"/>
              <a:ea typeface="Neo둥근모" panose="02010509060201040203" pitchFamily="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76189F-F4F5-FE2D-B76E-0C81735216B0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718617-875C-5CC7-FF9E-1CFCB80E7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7EC68209-D7D8-A0B8-F6CB-69D1F0D0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23BC83A-4827-1109-731A-CD2B5C7D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12" name="그림 1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CFBC9495-3573-E667-08AE-00DF2955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7271302-7EFC-986D-9D7D-5B86D5F5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39F5E-2918-2956-6AAC-2C8F6206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BFEEDF-5A06-CACA-526E-A8C04FF0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C2523B6-D1AE-ED63-57F4-64933EC5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8664E7-CB4E-AF61-349B-70BAB001A332}"/>
              </a:ext>
            </a:extLst>
          </p:cNvPr>
          <p:cNvSpPr txBox="1"/>
          <p:nvPr/>
        </p:nvSpPr>
        <p:spPr>
          <a:xfrm>
            <a:off x="1021326" y="1321018"/>
            <a:ext cx="9938794" cy="50940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Jump.wav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https://youtubelab.tistory.com/28?category=708282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中 점프 15</a:t>
            </a: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Font 클래스 및 Big_font.png 참고 링크</a:t>
            </a:r>
          </a:p>
          <a:p>
            <a:pPr>
              <a:lnSpc>
                <a:spcPct val="130000"/>
              </a:lnSpc>
            </a:pP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130000"/>
              </a:lnSpc>
            </a:pPr>
            <a:r>
              <a:rPr 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  <a:hlinkClick r:id="rId10"/>
              </a:rPr>
              <a:t>https://www.youtube.com/watch?v=Lh-cc5qzDqk&amp;t=19s</a:t>
            </a:r>
            <a:endParaRPr lang="ko-KR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>
              <a:lnSpc>
                <a:spcPct val="130000"/>
              </a:lnSpc>
            </a:pPr>
            <a:endParaRPr 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물리엔진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클래스 참고 링크</a:t>
            </a:r>
            <a:endParaRPr 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11"/>
              </a:rPr>
              <a:t>https://www.youtube.com/watch?v=l-GUfEJcTH4&amp;list=PLX5fBCkxJmm3nAalPU6gGfRIFLlghRuYy&amp;index=8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6A9FAA-C212-6E80-8260-A6A7E61AD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7450" y="3425825"/>
            <a:ext cx="2752725" cy="70485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064BF0F2-D9DE-C4E6-D776-098E72F730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0050" y="3035300"/>
            <a:ext cx="4810125" cy="390525"/>
          </a:xfrm>
          <a:prstGeom prst="rect">
            <a:avLst/>
          </a:prstGeom>
        </p:spPr>
      </p:pic>
      <p:pic>
        <p:nvPicPr>
          <p:cNvPr id="6" name="그림 13">
            <a:extLst>
              <a:ext uri="{FF2B5EF4-FFF2-40B4-BE49-F238E27FC236}">
                <a16:creationId xmlns:a16="http://schemas.microsoft.com/office/drawing/2014/main" id="{9029F0DA-517E-EC01-C649-A872D36F33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9500" y="5054600"/>
            <a:ext cx="48101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70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B4BA7C-3E08-2566-7842-E4A3437B83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C4FB2DF-EAF3-36C3-14FE-760DF5A8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2655575"/>
            <a:ext cx="5219700" cy="1305551"/>
          </a:xfrm>
          <a:prstGeom prst="rect">
            <a:avLst/>
          </a:pr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E0A7D6F-8F83-DE38-6FBB-D8E880E7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2655575"/>
            <a:ext cx="5219700" cy="13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7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BF304E-0B8D-BE89-8C58-AD8BC1C8F207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2386B9-C440-A825-5897-82A202E7D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20" name="그림 1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9ABA7314-7682-C47C-7B10-BCE9DB04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72CF3E-C13C-2BD5-5AB0-10A3F9749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22" name="그림 2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EBA28E0B-B756-2D1E-4708-29500B7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091028F-0DFD-81D6-87C9-1E385081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578C02-C1C8-5173-FA7E-A31865BD6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BA87DF7-FF09-A386-B6DE-31A0FCA9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6923B7D-B3BD-63E9-E8E8-C2F329FF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1825A5-6362-AB4B-01D7-11E6D18582C7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28AEDF-0762-7711-7057-2E390593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27A873-A8EC-A84F-449A-645B255EE129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02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233015-6658-88F6-0945-C29BC06509E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게임 소개 </a:t>
            </a:r>
            <a:r>
              <a:rPr lang="en-US" altLang="ko-KR" sz="2500" dirty="0">
                <a:latin typeface="Neo둥근모" panose="02010509060201040203" pitchFamily="1" charset="-127"/>
                <a:ea typeface="Neo둥근모"/>
              </a:rPr>
              <a:t>- </a:t>
            </a:r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스토리 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BD6DEE-C139-EB05-CF59-90176EF4A921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198502" y="1099530"/>
            <a:ext cx="7775472" cy="446359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4272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9DD30C-15A8-F69A-9365-1C9789AE028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02" y="1109702"/>
            <a:ext cx="7775472" cy="4463594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BF304E-0B8D-BE89-8C58-AD8BC1C8F207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2386B9-C440-A825-5897-82A202E7D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20" name="그림 1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9ABA7314-7682-C47C-7B10-BCE9DB04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72CF3E-C13C-2BD5-5AB0-10A3F9749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22" name="그림 2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EBA28E0B-B756-2D1E-4708-29500B7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091028F-0DFD-81D6-87C9-1E385081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578C02-C1C8-5173-FA7E-A31865BD6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BA87DF7-FF09-A386-B6DE-31A0FCA9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6923B7D-B3BD-63E9-E8E8-C2F329FF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1825A5-6362-AB4B-01D7-11E6D18582C7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28AEDF-0762-7711-7057-2E390593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27A873-A8EC-A84F-449A-645B255EE129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02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233015-6658-88F6-0945-C29BC06509E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게임 소개 </a:t>
            </a:r>
            <a:r>
              <a:rPr lang="en-US" altLang="ko-KR" sz="2500" dirty="0">
                <a:latin typeface="Neo둥근모" panose="02010509060201040203" pitchFamily="1" charset="-127"/>
                <a:ea typeface="Neo둥근모"/>
              </a:rPr>
              <a:t>- </a:t>
            </a:r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스토리 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89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88A3120-1C5E-4803-2757-FDE3E4005C1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26" y="1106180"/>
            <a:ext cx="7775472" cy="4463594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BF304E-0B8D-BE89-8C58-AD8BC1C8F207}"/>
              </a:ext>
            </a:extLst>
          </p:cNvPr>
          <p:cNvGrpSpPr/>
          <p:nvPr/>
        </p:nvGrpSpPr>
        <p:grpSpPr>
          <a:xfrm>
            <a:off x="0" y="6047344"/>
            <a:ext cx="12192000" cy="810656"/>
            <a:chOff x="0" y="6047344"/>
            <a:chExt cx="12192000" cy="8106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2386B9-C440-A825-5897-82A202E7D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9" t="35651" r="1" b="48611"/>
            <a:stretch/>
          </p:blipFill>
          <p:spPr>
            <a:xfrm>
              <a:off x="0" y="6534150"/>
              <a:ext cx="12192000" cy="323850"/>
            </a:xfrm>
            <a:prstGeom prst="rect">
              <a:avLst/>
            </a:prstGeom>
          </p:spPr>
        </p:pic>
        <p:pic>
          <p:nvPicPr>
            <p:cNvPr id="20" name="그림 1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9ABA7314-7682-C47C-7B10-BCE9DB04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836" y="6228953"/>
              <a:ext cx="331592" cy="31208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972CF3E-C13C-2BD5-5AB0-10A3F9749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030" y="6047344"/>
              <a:ext cx="228289" cy="480552"/>
            </a:xfrm>
            <a:prstGeom prst="rect">
              <a:avLst/>
            </a:prstGeom>
          </p:spPr>
        </p:pic>
        <p:pic>
          <p:nvPicPr>
            <p:cNvPr id="22" name="그림 2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EBA28E0B-B756-2D1E-4708-29500B7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804" y="6213991"/>
              <a:ext cx="337634" cy="3376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091028F-0DFD-81D6-87C9-1E385081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59" y="6121157"/>
              <a:ext cx="419102" cy="41910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578C02-C1C8-5173-FA7E-A31865BD6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886" y="6118030"/>
              <a:ext cx="423892" cy="42389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BA87DF7-FF09-A386-B6DE-31A0FCA9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2970" y="6118030"/>
              <a:ext cx="419102" cy="41910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6923B7D-B3BD-63E9-E8E8-C2F329FF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45" y="6104004"/>
              <a:ext cx="423892" cy="42389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1825A5-6362-AB4B-01D7-11E6D18582C7}"/>
              </a:ext>
            </a:extLst>
          </p:cNvPr>
          <p:cNvGrpSpPr/>
          <p:nvPr/>
        </p:nvGrpSpPr>
        <p:grpSpPr>
          <a:xfrm>
            <a:off x="252343" y="160509"/>
            <a:ext cx="899006" cy="697330"/>
            <a:chOff x="165010" y="163316"/>
            <a:chExt cx="836823" cy="6622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628AEDF-0762-7711-7057-2E390593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0" y="163316"/>
              <a:ext cx="836823" cy="6622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27A873-A8EC-A84F-449A-645B255EE129}"/>
                </a:ext>
              </a:extLst>
            </p:cNvPr>
            <p:cNvSpPr txBox="1"/>
            <p:nvPr/>
          </p:nvSpPr>
          <p:spPr>
            <a:xfrm>
              <a:off x="371690" y="311897"/>
              <a:ext cx="518066" cy="4530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2500" b="1" dirty="0">
                  <a:latin typeface="Neo둥근모" panose="02010509060201040203" pitchFamily="1" charset="-127"/>
                  <a:ea typeface="Neo둥근모"/>
                </a:rPr>
                <a:t>02</a:t>
              </a:r>
              <a:endParaRPr lang="ko-KR" altLang="en-US" sz="2500" b="1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233015-6658-88F6-0945-C29BC06509ED}"/>
              </a:ext>
            </a:extLst>
          </p:cNvPr>
          <p:cNvSpPr txBox="1"/>
          <p:nvPr/>
        </p:nvSpPr>
        <p:spPr>
          <a:xfrm>
            <a:off x="1274618" y="316960"/>
            <a:ext cx="605905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게임 소개 </a:t>
            </a:r>
            <a:r>
              <a:rPr lang="en-US" altLang="ko-KR" sz="2500" dirty="0">
                <a:latin typeface="Neo둥근모" panose="02010509060201040203" pitchFamily="1" charset="-127"/>
                <a:ea typeface="Neo둥근모"/>
              </a:rPr>
              <a:t>- </a:t>
            </a:r>
            <a:r>
              <a:rPr lang="ko-KR" altLang="en-US" sz="2500" dirty="0">
                <a:latin typeface="Neo둥근모" panose="02010509060201040203" pitchFamily="1" charset="-127"/>
                <a:ea typeface="Neo둥근모"/>
              </a:rPr>
              <a:t>스토리 </a:t>
            </a:r>
            <a:endParaRPr lang="ko-KR" altLang="en-US" sz="25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58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2092</Words>
  <Application>Microsoft Office PowerPoint</Application>
  <PresentationFormat>와이드스크린</PresentationFormat>
  <Paragraphs>568</Paragraphs>
  <Slides>63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강예원</dc:creator>
  <cp:lastModifiedBy>강 예원</cp:lastModifiedBy>
  <cp:revision>13</cp:revision>
  <dcterms:created xsi:type="dcterms:W3CDTF">2022-10-01T02:19:45Z</dcterms:created>
  <dcterms:modified xsi:type="dcterms:W3CDTF">2022-10-07T02:15:26Z</dcterms:modified>
</cp:coreProperties>
</file>